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42"/>
  </p:notesMasterIdLst>
  <p:handoutMasterIdLst>
    <p:handoutMasterId r:id="rId43"/>
  </p:handoutMasterIdLst>
  <p:sldIdLst>
    <p:sldId id="258" r:id="rId6"/>
    <p:sldId id="259" r:id="rId7"/>
    <p:sldId id="315" r:id="rId8"/>
    <p:sldId id="272" r:id="rId9"/>
    <p:sldId id="274" r:id="rId10"/>
    <p:sldId id="275" r:id="rId11"/>
    <p:sldId id="304" r:id="rId12"/>
    <p:sldId id="313" r:id="rId13"/>
    <p:sldId id="293" r:id="rId14"/>
    <p:sldId id="303" r:id="rId15"/>
    <p:sldId id="273" r:id="rId16"/>
    <p:sldId id="310" r:id="rId17"/>
    <p:sldId id="283" r:id="rId18"/>
    <p:sldId id="312" r:id="rId19"/>
    <p:sldId id="287" r:id="rId20"/>
    <p:sldId id="298" r:id="rId21"/>
    <p:sldId id="299" r:id="rId22"/>
    <p:sldId id="306" r:id="rId23"/>
    <p:sldId id="300" r:id="rId24"/>
    <p:sldId id="316" r:id="rId25"/>
    <p:sldId id="288" r:id="rId26"/>
    <p:sldId id="289" r:id="rId27"/>
    <p:sldId id="290" r:id="rId28"/>
    <p:sldId id="314" r:id="rId29"/>
    <p:sldId id="302" r:id="rId30"/>
    <p:sldId id="291" r:id="rId31"/>
    <p:sldId id="305" r:id="rId32"/>
    <p:sldId id="301" r:id="rId33"/>
    <p:sldId id="307" r:id="rId34"/>
    <p:sldId id="318" r:id="rId35"/>
    <p:sldId id="317" r:id="rId36"/>
    <p:sldId id="309" r:id="rId37"/>
    <p:sldId id="295" r:id="rId38"/>
    <p:sldId id="311" r:id="rId39"/>
    <p:sldId id="296" r:id="rId40"/>
    <p:sldId id="308" r:id="rId41"/>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521415D9-36F7-43E2-AB2F-B90AF26B5E84}">
      <p14:sectionLst xmlns:p14="http://schemas.microsoft.com/office/powerpoint/2010/main">
        <p14:section name="Default Section" id="{BC20780C-E487-F54E-91CC-5A73B007FDD3}">
          <p14:sldIdLst>
            <p14:sldId id="258"/>
            <p14:sldId id="259"/>
            <p14:sldId id="315"/>
            <p14:sldId id="272"/>
            <p14:sldId id="274"/>
            <p14:sldId id="275"/>
            <p14:sldId id="304"/>
            <p14:sldId id="313"/>
            <p14:sldId id="293"/>
            <p14:sldId id="303"/>
            <p14:sldId id="273"/>
            <p14:sldId id="310"/>
            <p14:sldId id="283"/>
            <p14:sldId id="312"/>
            <p14:sldId id="287"/>
            <p14:sldId id="298"/>
            <p14:sldId id="299"/>
            <p14:sldId id="306"/>
            <p14:sldId id="300"/>
            <p14:sldId id="316"/>
            <p14:sldId id="288"/>
            <p14:sldId id="289"/>
            <p14:sldId id="290"/>
            <p14:sldId id="314"/>
            <p14:sldId id="302"/>
            <p14:sldId id="291"/>
            <p14:sldId id="305"/>
            <p14:sldId id="301"/>
            <p14:sldId id="307"/>
            <p14:sldId id="318"/>
            <p14:sldId id="317"/>
            <p14:sldId id="309"/>
            <p14:sldId id="295"/>
            <p14:sldId id="311"/>
            <p14:sldId id="296"/>
            <p14:sldId id="30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2" autoAdjust="0"/>
    <p:restoredTop sz="86416" autoAdjust="0"/>
  </p:normalViewPr>
  <p:slideViewPr>
    <p:cSldViewPr>
      <p:cViewPr varScale="1">
        <p:scale>
          <a:sx n="149" d="100"/>
          <a:sy n="149" d="100"/>
        </p:scale>
        <p:origin x="184" y="2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62777"/>
        <a:ext cx="2678906" cy="1607343"/>
      </dsp:txXfrm>
    </dsp:sp>
    <dsp:sp modelId="{036DA844-1AEC-4094-951B-8A5459390157}">
      <dsp:nvSpPr>
        <dsp:cNvPr id="0" name=""/>
        <dsp:cNvSpPr/>
      </dsp:nvSpPr>
      <dsp:spPr>
        <a:xfrm>
          <a:off x="2946796"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2946796" y="62777"/>
        <a:ext cx="2678906" cy="1607343"/>
      </dsp:txXfrm>
    </dsp:sp>
    <dsp:sp modelId="{E344E2FD-623C-4A23-9D5A-1F82BBB42F39}">
      <dsp:nvSpPr>
        <dsp:cNvPr id="0" name=""/>
        <dsp:cNvSpPr/>
      </dsp:nvSpPr>
      <dsp:spPr>
        <a:xfrm>
          <a:off x="5893593"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5893593" y="62777"/>
        <a:ext cx="2678906" cy="1607343"/>
      </dsp:txXfrm>
    </dsp:sp>
    <dsp:sp modelId="{A7D7378B-3235-4D73-ABA6-B287724CF58C}">
      <dsp:nvSpPr>
        <dsp:cNvPr id="0" name=""/>
        <dsp:cNvSpPr/>
      </dsp:nvSpPr>
      <dsp:spPr>
        <a:xfrm>
          <a:off x="0"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1938012"/>
        <a:ext cx="2678906" cy="1607343"/>
      </dsp:txXfrm>
    </dsp:sp>
    <dsp:sp modelId="{1D9F044F-3BED-4677-82E0-3199087D24AA}">
      <dsp:nvSpPr>
        <dsp:cNvPr id="0" name=""/>
        <dsp:cNvSpPr/>
      </dsp:nvSpPr>
      <dsp:spPr>
        <a:xfrm>
          <a:off x="2946796"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2946796" y="1938012"/>
        <a:ext cx="2678906" cy="1607343"/>
      </dsp:txXfrm>
    </dsp:sp>
    <dsp:sp modelId="{2520B289-6CF5-4391-A8D1-A944245DC367}">
      <dsp:nvSpPr>
        <dsp:cNvPr id="0" name=""/>
        <dsp:cNvSpPr/>
      </dsp:nvSpPr>
      <dsp:spPr>
        <a:xfrm>
          <a:off x="5893593"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5893593" y="1938012"/>
        <a:ext cx="2678906" cy="1607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2017</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130524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sz="1200" kern="1200" dirty="0">
                <a:solidFill>
                  <a:schemeClr val="tx1"/>
                </a:solidFill>
                <a:effectLst/>
                <a:latin typeface="+mn-lt"/>
                <a:ea typeface="+mn-ea"/>
                <a:cs typeface="+mn-cs"/>
              </a:rPr>
              <a:t>Vision: Algorithms to smartly identify, caption and moderate your pictures</a:t>
            </a:r>
          </a:p>
          <a:p>
            <a:pPr lvl="0" rtl="0" fontAlgn="ctr"/>
            <a:endParaRPr lang="en-US" sz="1200" kern="1200" dirty="0">
              <a:solidFill>
                <a:schemeClr val="tx1"/>
              </a:solidFill>
              <a:effectLst/>
              <a:latin typeface="+mn-lt"/>
              <a:ea typeface="+mn-ea"/>
              <a:cs typeface="+mn-cs"/>
            </a:endParaRPr>
          </a:p>
          <a:p>
            <a:pPr lvl="0" rtl="0" fontAlgn="ctr"/>
            <a:r>
              <a:rPr lang="en-US" sz="1200" kern="1200" dirty="0">
                <a:solidFill>
                  <a:schemeClr val="tx1"/>
                </a:solidFill>
                <a:effectLst/>
                <a:latin typeface="+mn-lt"/>
                <a:ea typeface="+mn-ea"/>
                <a:cs typeface="+mn-cs"/>
              </a:rPr>
              <a:t>Speech: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Enables the integration of speech processing capabilities into any app</a:t>
            </a:r>
          </a:p>
          <a:p>
            <a:pPr lvl="0" rtl="0" fontAlgn="ct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Enable services to recognize the meaning of unstructured text or speech</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Knowledge: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Create rich knowledge resources that can be integrated into apps</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Search: Enable apps and services to harness the power of a Web-scale</a:t>
            </a:r>
          </a:p>
          <a:p>
            <a:endParaRPr lang="en-US" dirty="0"/>
          </a:p>
          <a:p>
            <a:r>
              <a:rPr lang="en-US" sz="1200" b="0" i="0" kern="1200" dirty="0">
                <a:solidFill>
                  <a:schemeClr val="tx1"/>
                </a:solidFill>
                <a:effectLst/>
                <a:latin typeface="+mn-lt"/>
                <a:ea typeface="+mn-ea"/>
                <a:cs typeface="+mn-cs"/>
              </a:rPr>
              <a:t>How-</a:t>
            </a:r>
            <a:r>
              <a:rPr lang="en-US" sz="1200" b="0" i="0" kern="1200" dirty="0" err="1">
                <a:solidFill>
                  <a:schemeClr val="tx1"/>
                </a:solidFill>
                <a:effectLst/>
                <a:latin typeface="+mn-lt"/>
                <a:ea typeface="+mn-ea"/>
                <a:cs typeface="+mn-cs"/>
              </a:rPr>
              <a:t>Old.net</a:t>
            </a:r>
            <a:r>
              <a:rPr lang="en-US" sz="1200" b="0" i="0" kern="1200" dirty="0">
                <a:solidFill>
                  <a:schemeClr val="tx1"/>
                </a:solidFill>
                <a:effectLst/>
                <a:latin typeface="+mn-lt"/>
                <a:ea typeface="+mn-ea"/>
                <a:cs typeface="+mn-cs"/>
              </a:rPr>
              <a:t> is the demo site of Microsoft's Project Oxford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94320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17</a:t>
            </a:fld>
            <a:endParaRPr lang="en-US"/>
          </a:p>
        </p:txBody>
      </p:sp>
    </p:spTree>
    <p:extLst>
      <p:ext uri="{BB962C8B-B14F-4D97-AF65-F5344CB8AC3E}">
        <p14:creationId xmlns:p14="http://schemas.microsoft.com/office/powerpoint/2010/main" val="53002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18</a:t>
            </a:fld>
            <a:endParaRPr lang="en-US"/>
          </a:p>
        </p:txBody>
      </p:sp>
    </p:spTree>
    <p:extLst>
      <p:ext uri="{BB962C8B-B14F-4D97-AF65-F5344CB8AC3E}">
        <p14:creationId xmlns:p14="http://schemas.microsoft.com/office/powerpoint/2010/main" val="320280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19</a:t>
            </a:fld>
            <a:endParaRPr lang="en-US"/>
          </a:p>
        </p:txBody>
      </p:sp>
    </p:spTree>
    <p:extLst>
      <p:ext uri="{BB962C8B-B14F-4D97-AF65-F5344CB8AC3E}">
        <p14:creationId xmlns:p14="http://schemas.microsoft.com/office/powerpoint/2010/main" val="243339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Powerful, simple and browser-based AI Service.</a:t>
            </a:r>
            <a:r>
              <a:rPr lang="en-US" sz="1200" kern="1200" baseline="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Provides a common place for a team to work in a consistent way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ML Studio is a collaborative, drag-and-drop tool you can use to build, test, and deploy predictive analytics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01644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People express natural language query to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a:t>
            </a:r>
            <a:r>
              <a:rPr lang="en-US" sz="1200" kern="1200" baseline="0" dirty="0">
                <a:solidFill>
                  <a:schemeClr val="tx1"/>
                </a:solidFill>
                <a:effectLst/>
                <a:latin typeface="+mn-lt"/>
                <a:ea typeface="+mn-ea"/>
                <a:cs typeface="+mn-cs"/>
              </a:rPr>
              <a:t> bot service speeds up development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advantage of canvass</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862355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Focus on what</a:t>
            </a:r>
            <a:r>
              <a:rPr lang="en-US" sz="1200" b="0" i="0" kern="1200" baseline="0" dirty="0">
                <a:solidFill>
                  <a:schemeClr val="tx1"/>
                </a:solidFill>
                <a:effectLst/>
                <a:latin typeface="+mn-lt"/>
                <a:ea typeface="+mn-ea"/>
                <a:cs typeface="+mn-cs"/>
              </a:rPr>
              <a:t> rather than how</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Full of APIs for defining networks, learners, readers, training and evaluation.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Leads competitor especially on GPU.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Multi-GPU, multi-server scales out very well.</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Large code samples, wide gallery of models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145841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24</a:t>
            </a:fld>
            <a:endParaRPr lang="en-US"/>
          </a:p>
        </p:txBody>
      </p:sp>
    </p:spTree>
    <p:extLst>
      <p:ext uri="{BB962C8B-B14F-4D97-AF65-F5344CB8AC3E}">
        <p14:creationId xmlns:p14="http://schemas.microsoft.com/office/powerpoint/2010/main" val="1710241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25</a:t>
            </a:fld>
            <a:endParaRPr lang="en-US"/>
          </a:p>
        </p:txBody>
      </p:sp>
    </p:spTree>
    <p:extLst>
      <p:ext uri="{BB962C8B-B14F-4D97-AF65-F5344CB8AC3E}">
        <p14:creationId xmlns:p14="http://schemas.microsoft.com/office/powerpoint/2010/main" val="94730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761600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Computation is approached as dataflow graph.</a:t>
            </a:r>
          </a:p>
          <a:p>
            <a:r>
              <a:rPr lang="en-US" sz="1200" b="0" i="0" kern="1200">
                <a:solidFill>
                  <a:schemeClr val="tx1"/>
                </a:solidFill>
                <a:effectLst/>
                <a:latin typeface="+mn-lt"/>
                <a:ea typeface="+mn-ea"/>
                <a:cs typeface="+mn-cs"/>
              </a:rPr>
              <a:t>Nodes</a:t>
            </a:r>
            <a:r>
              <a:rPr lang="en-US" sz="1200" b="0" i="0" kern="1200" baseline="0">
                <a:solidFill>
                  <a:schemeClr val="tx1"/>
                </a:solidFill>
                <a:effectLst/>
                <a:latin typeface="+mn-lt"/>
                <a:ea typeface="+mn-ea"/>
                <a:cs typeface="+mn-cs"/>
              </a:rPr>
              <a:t> = Mathematical Computation, Edges: Multi-Dimensional Arrays (tensors)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TensorBoard</a:t>
            </a:r>
            <a:r>
              <a:rPr lang="en-US" sz="1200" kern="1200" baseline="0">
                <a:solidFill>
                  <a:schemeClr val="tx1"/>
                </a:solidFill>
                <a:effectLst/>
                <a:latin typeface="+mn-lt"/>
                <a:ea typeface="+mn-ea"/>
                <a:cs typeface="+mn-cs"/>
              </a:rPr>
              <a:t> data visualization tool packaged with </a:t>
            </a:r>
            <a:r>
              <a:rPr lang="en-US" sz="1200" kern="1200" baseline="0" err="1">
                <a:solidFill>
                  <a:schemeClr val="tx1"/>
                </a:solidFill>
                <a:effectLst/>
                <a:latin typeface="+mn-lt"/>
                <a:ea typeface="+mn-ea"/>
                <a:cs typeface="+mn-cs"/>
              </a:rPr>
              <a:t>TensorFlow</a:t>
            </a:r>
            <a:r>
              <a:rPr lang="en-US" sz="1200" kern="1200" baseline="0">
                <a:solidFill>
                  <a:schemeClr val="tx1"/>
                </a:solidFill>
                <a:effectLst/>
                <a:latin typeface="+mn-lt"/>
                <a:ea typeface="+mn-ea"/>
                <a:cs typeface="+mn-cs"/>
              </a:rPr>
              <a:t>. </a:t>
            </a:r>
          </a:p>
          <a:p>
            <a:r>
              <a:rPr lang="en-US" sz="1200" kern="1200" baseline="0">
                <a:solidFill>
                  <a:schemeClr val="tx1"/>
                </a:solidFill>
                <a:effectLst/>
                <a:latin typeface="+mn-lt"/>
                <a:ea typeface="+mn-ea"/>
                <a:cs typeface="+mn-cs"/>
              </a:rPr>
              <a:t>Useful to understand the flow of tensors, debugging and evaluation.</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54150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console.cloud.google.com</a:t>
            </a:r>
            <a:r>
              <a:rPr lang="en-US" dirty="0"/>
              <a:t>/</a:t>
            </a:r>
            <a:r>
              <a:rPr lang="en-US" dirty="0" err="1"/>
              <a:t>mlengine</a:t>
            </a:r>
            <a:r>
              <a:rPr lang="en-US" dirty="0"/>
              <a:t>/</a:t>
            </a:r>
            <a:r>
              <a:rPr lang="en-US" dirty="0" err="1"/>
              <a:t>models?project</a:t>
            </a:r>
            <a:r>
              <a:rPr lang="en-US" dirty="0"/>
              <a:t>=</a:t>
            </a:r>
            <a:r>
              <a:rPr lang="en-US" dirty="0" err="1"/>
              <a:t>vsliveml</a:t>
            </a:r>
            <a:endParaRPr lang="en-US" dirty="0"/>
          </a:p>
          <a:p>
            <a:r>
              <a:rPr lang="en-US" dirty="0"/>
              <a:t>https://</a:t>
            </a:r>
            <a:r>
              <a:rPr lang="en-US" dirty="0" err="1"/>
              <a:t>console.cloud.google.com</a:t>
            </a:r>
            <a:r>
              <a:rPr lang="en-US" dirty="0"/>
              <a:t>/home/</a:t>
            </a:r>
            <a:r>
              <a:rPr lang="en-US" dirty="0" err="1"/>
              <a:t>dashboard?project</a:t>
            </a:r>
            <a:r>
              <a:rPr lang="en-US" dirty="0"/>
              <a:t>=</a:t>
            </a:r>
            <a:r>
              <a:rPr lang="en-US" dirty="0" err="1"/>
              <a:t>vsliveml</a:t>
            </a:r>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27</a:t>
            </a:fld>
            <a:endParaRPr lang="en-US"/>
          </a:p>
        </p:txBody>
      </p:sp>
    </p:spTree>
    <p:extLst>
      <p:ext uri="{BB962C8B-B14F-4D97-AF65-F5344CB8AC3E}">
        <p14:creationId xmlns:p14="http://schemas.microsoft.com/office/powerpoint/2010/main" val="59155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28</a:t>
            </a:fld>
            <a:endParaRPr lang="en-US"/>
          </a:p>
        </p:txBody>
      </p:sp>
    </p:spTree>
    <p:extLst>
      <p:ext uri="{BB962C8B-B14F-4D97-AF65-F5344CB8AC3E}">
        <p14:creationId xmlns:p14="http://schemas.microsoft.com/office/powerpoint/2010/main" val="400336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34</a:t>
            </a:fld>
            <a:endParaRPr lang="en-US"/>
          </a:p>
        </p:txBody>
      </p:sp>
    </p:spTree>
    <p:extLst>
      <p:ext uri="{BB962C8B-B14F-4D97-AF65-F5344CB8AC3E}">
        <p14:creationId xmlns:p14="http://schemas.microsoft.com/office/powerpoint/2010/main" val="164660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35</a:t>
            </a:fld>
            <a:endParaRPr lang="en-US"/>
          </a:p>
        </p:txBody>
      </p:sp>
    </p:spTree>
    <p:extLst>
      <p:ext uri="{BB962C8B-B14F-4D97-AF65-F5344CB8AC3E}">
        <p14:creationId xmlns:p14="http://schemas.microsoft.com/office/powerpoint/2010/main" val="27828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93188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04414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103738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02503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8</a:t>
            </a:fld>
            <a:endParaRPr lang="en-US"/>
          </a:p>
        </p:txBody>
      </p:sp>
    </p:spTree>
    <p:extLst>
      <p:ext uri="{BB962C8B-B14F-4D97-AF65-F5344CB8AC3E}">
        <p14:creationId xmlns:p14="http://schemas.microsoft.com/office/powerpoint/2010/main" val="3975502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10</a:t>
            </a:fld>
            <a:endParaRPr lang="en-US"/>
          </a:p>
        </p:txBody>
      </p:sp>
    </p:spTree>
    <p:extLst>
      <p:ext uri="{BB962C8B-B14F-4D97-AF65-F5344CB8AC3E}">
        <p14:creationId xmlns:p14="http://schemas.microsoft.com/office/powerpoint/2010/main" val="385898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1956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12/5/18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12/5/18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12/5/18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12/5/18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12/5/18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12/5/18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12/5/18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12/5/18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12/5/18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12/5/18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1.tiff"/></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44.tiff"/></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3.jpg"/><Relationship Id="rId5" Type="http://schemas.openxmlformats.org/officeDocument/2006/relationships/diagramColors" Target="../diagrams/colors1.xml"/><Relationship Id="rId10" Type="http://schemas.openxmlformats.org/officeDocument/2006/relationships/image" Target="../media/image12.jpg"/><Relationship Id="rId4" Type="http://schemas.openxmlformats.org/officeDocument/2006/relationships/diagramQuickStyle" Target="../diagrams/quickStyle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50874" y="1635646"/>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Machine Learning: Client vs. Server Models</a:t>
            </a:r>
          </a:p>
        </p:txBody>
      </p:sp>
      <p:sp>
        <p:nvSpPr>
          <p:cNvPr id="6" name="Rectangle 5"/>
          <p:cNvSpPr>
            <a:spLocks noChangeArrowheads="1"/>
          </p:cNvSpPr>
          <p:nvPr/>
        </p:nvSpPr>
        <p:spPr bwMode="auto">
          <a:xfrm>
            <a:off x="4644008" y="300379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a:solidFill>
                  <a:schemeClr val="accent2">
                    <a:lumMod val="60000"/>
                    <a:lumOff val="40000"/>
                  </a:schemeClr>
                </a:solidFill>
              </a:rPr>
              <a:t>Kevin Ford</a:t>
            </a:r>
          </a:p>
          <a:p>
            <a:pPr algn="r"/>
            <a:r>
              <a:rPr lang="en-US" sz="2400" b="1" dirty="0">
                <a:solidFill>
                  <a:schemeClr val="accent2">
                    <a:lumMod val="60000"/>
                    <a:lumOff val="40000"/>
                  </a:schemeClr>
                </a:solidFill>
              </a:rPr>
              <a:t>Mobile Practice Lead, </a:t>
            </a:r>
          </a:p>
          <a:p>
            <a:pPr algn="r"/>
            <a:r>
              <a:rPr lang="en-US" sz="2400" b="1" dirty="0" err="1">
                <a:solidFill>
                  <a:schemeClr val="accent2">
                    <a:lumMod val="60000"/>
                    <a:lumOff val="40000"/>
                  </a:schemeClr>
                </a:solidFill>
              </a:rPr>
              <a:t>Magenic</a:t>
            </a:r>
            <a:endParaRPr lang="en-US" sz="2400" b="1" dirty="0">
              <a:solidFill>
                <a:schemeClr val="accent2">
                  <a:lumMod val="60000"/>
                  <a:lumOff val="40000"/>
                </a:schemeClr>
              </a:solidFill>
            </a:endParaRPr>
          </a:p>
          <a:p>
            <a:endParaRPr lang="en-US" b="1" dirty="0">
              <a:solidFill>
                <a:srgbClr val="C00000"/>
              </a:solidFill>
            </a:endParaRPr>
          </a:p>
          <a:p>
            <a:endParaRPr lang="en-US" sz="1400" dirty="0">
              <a:solidFill>
                <a:srgbClr val="C00000"/>
              </a:solidFill>
              <a:latin typeface="Times New Roman" pitchFamily="-72" charset="0"/>
            </a:endParaRPr>
          </a:p>
        </p:txBody>
      </p:sp>
      <p:sp>
        <p:nvSpPr>
          <p:cNvPr id="15364" name="Text Box 7"/>
          <p:cNvSpPr txBox="1">
            <a:spLocks noChangeArrowheads="1"/>
          </p:cNvSpPr>
          <p:nvPr/>
        </p:nvSpPr>
        <p:spPr bwMode="auto">
          <a:xfrm>
            <a:off x="6259711" y="4181474"/>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2">
                    <a:lumMod val="60000"/>
                    <a:lumOff val="40000"/>
                  </a:schemeClr>
                </a:solidFill>
                <a:ea typeface="Arial" pitchFamily="-72" charset="0"/>
                <a:cs typeface="Arial" pitchFamily="-72" charset="0"/>
              </a:rPr>
              <a:t>Level: Intermediate</a:t>
            </a:r>
          </a:p>
          <a:p>
            <a:pPr algn="r"/>
            <a:endParaRPr lang="en-US" sz="1600"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4572000" y="979001"/>
            <a:ext cx="5715000" cy="3000375"/>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628650" y="126801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628650" y="1828364"/>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628650" y="2388712"/>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628650" y="2949059"/>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628650" y="350940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46802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724" y="596985"/>
            <a:ext cx="8572500" cy="1743979"/>
          </a:xfrm>
        </p:spPr>
        <p:txBody>
          <a:bodyPr vert="horz" wrap="square" lIns="68580" tIns="34290" rIns="68580" bIns="34290" numCol="1" rtlCol="0" anchor="t" anchorCtr="0" compatLnSpc="1">
            <a:prstTxWarp prst="textNoShape">
              <a:avLst/>
            </a:prstTxWarp>
            <a:noAutofit/>
          </a:bodyPr>
          <a:lstStyle/>
          <a:p>
            <a:r>
              <a:rPr lang="en-US" sz="2100" dirty="0">
                <a:latin typeface="Franklin Gothic Book" panose="020B0503020102020204" pitchFamily="34" charset="0"/>
                <a:ea typeface="+mn-ea"/>
                <a:cs typeface="+mn-cs"/>
              </a:rPr>
              <a:t>Machine learning is the foundation of AI</a:t>
            </a:r>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a:xfrm>
            <a:off x="486146" y="1"/>
            <a:ext cx="7886700" cy="596984"/>
          </a:xfrm>
        </p:spPr>
        <p:txBody>
          <a:bodyPr>
            <a:normAutofit/>
          </a:bodyPr>
          <a:lstStyle/>
          <a:p>
            <a:r>
              <a:rPr lang="en-US" sz="2800" dirty="0"/>
              <a:t>Machine Learning vs Deep Learning</a:t>
            </a:r>
          </a:p>
        </p:txBody>
      </p:sp>
      <p:sp>
        <p:nvSpPr>
          <p:cNvPr id="9" name="Content Placeholder 1">
            <a:extLst>
              <a:ext uri="{FF2B5EF4-FFF2-40B4-BE49-F238E27FC236}">
                <a16:creationId xmlns:a16="http://schemas.microsoft.com/office/drawing/2014/main" id="{30BF9EDE-B088-48EC-B098-54FEEA84C387}"/>
              </a:ext>
            </a:extLst>
          </p:cNvPr>
          <p:cNvSpPr txBox="1">
            <a:spLocks/>
          </p:cNvSpPr>
          <p:nvPr/>
        </p:nvSpPr>
        <p:spPr>
          <a:xfrm>
            <a:off x="346724" y="2384964"/>
            <a:ext cx="8572500" cy="1776635"/>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14999"/>
            </a:pPr>
            <a:r>
              <a:rPr lang="en-US" sz="2100" dirty="0"/>
              <a:t>Deep learning is the next evolution of machine learning</a:t>
            </a:r>
          </a:p>
          <a:p>
            <a:pPr marL="0" indent="0">
              <a:buNone/>
            </a:pPr>
            <a:endParaRPr lang="en-US" sz="2100" dirty="0"/>
          </a:p>
          <a:p>
            <a:pPr marL="0" indent="0">
              <a:buNone/>
            </a:pPr>
            <a:endParaRPr lang="en-US" sz="2100" dirty="0"/>
          </a:p>
          <a:p>
            <a:endParaRPr lang="en-US" sz="2100" dirty="0"/>
          </a:p>
        </p:txBody>
      </p:sp>
      <p:sp>
        <p:nvSpPr>
          <p:cNvPr id="11" name="Content Placeholder 1">
            <a:extLst>
              <a:ext uri="{FF2B5EF4-FFF2-40B4-BE49-F238E27FC236}">
                <a16:creationId xmlns:a16="http://schemas.microsoft.com/office/drawing/2014/main" id="{B6466E6F-DF95-49C7-ACE3-0CA13D36F7D7}"/>
              </a:ext>
            </a:extLst>
          </p:cNvPr>
          <p:cNvSpPr txBox="1">
            <a:spLocks/>
          </p:cNvSpPr>
          <p:nvPr/>
        </p:nvSpPr>
        <p:spPr>
          <a:xfrm>
            <a:off x="289574" y="4213762"/>
            <a:ext cx="8572500" cy="413201"/>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Both of these are powered by algorithms &amp; ‘vast’ amounts of data</a:t>
            </a:r>
          </a:p>
          <a:p>
            <a:pPr marL="0" indent="0">
              <a:buNone/>
            </a:pPr>
            <a:endParaRPr lang="en-US" sz="2100" dirty="0"/>
          </a:p>
          <a:p>
            <a:endParaRPr lang="en-US" sz="2100" dirty="0"/>
          </a:p>
        </p:txBody>
      </p:sp>
      <p:pic>
        <p:nvPicPr>
          <p:cNvPr id="12" name="Picture 12">
            <a:extLst>
              <a:ext uri="{FF2B5EF4-FFF2-40B4-BE49-F238E27FC236}">
                <a16:creationId xmlns:a16="http://schemas.microsoft.com/office/drawing/2014/main" id="{AFC52173-5967-4057-B3CC-3C56C9ACEF23}"/>
              </a:ext>
            </a:extLst>
          </p:cNvPr>
          <p:cNvPicPr>
            <a:picLocks noChangeAspect="1"/>
          </p:cNvPicPr>
          <p:nvPr/>
        </p:nvPicPr>
        <p:blipFill>
          <a:blip r:embed="rId3"/>
          <a:stretch>
            <a:fillRect/>
          </a:stretch>
        </p:blipFill>
        <p:spPr>
          <a:xfrm>
            <a:off x="1796144" y="1101494"/>
            <a:ext cx="5551713" cy="1326240"/>
          </a:xfrm>
          <a:prstGeom prst="rect">
            <a:avLst/>
          </a:prstGeom>
        </p:spPr>
      </p:pic>
      <p:pic>
        <p:nvPicPr>
          <p:cNvPr id="14" name="Picture 14" descr="A close up of a logo&#10;&#10;Description generated with high confidence">
            <a:extLst>
              <a:ext uri="{FF2B5EF4-FFF2-40B4-BE49-F238E27FC236}">
                <a16:creationId xmlns:a16="http://schemas.microsoft.com/office/drawing/2014/main" id="{19ECFE1E-81BA-4FDD-9F2F-C5896C53ABC9}"/>
              </a:ext>
            </a:extLst>
          </p:cNvPr>
          <p:cNvPicPr>
            <a:picLocks noChangeAspect="1"/>
          </p:cNvPicPr>
          <p:nvPr/>
        </p:nvPicPr>
        <p:blipFill>
          <a:blip r:embed="rId4"/>
          <a:stretch>
            <a:fillRect/>
          </a:stretch>
        </p:blipFill>
        <p:spPr>
          <a:xfrm>
            <a:off x="1792877" y="2760273"/>
            <a:ext cx="5554980" cy="1369024"/>
          </a:xfrm>
          <a:prstGeom prst="rect">
            <a:avLst/>
          </a:prstGeom>
        </p:spPr>
      </p:pic>
    </p:spTree>
    <p:extLst>
      <p:ext uri="{BB962C8B-B14F-4D97-AF65-F5344CB8AC3E}">
        <p14:creationId xmlns:p14="http://schemas.microsoft.com/office/powerpoint/2010/main" val="112987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51FA-9D90-C44D-B312-0C2BC599C987}"/>
              </a:ext>
            </a:extLst>
          </p:cNvPr>
          <p:cNvSpPr>
            <a:spLocks noGrp="1"/>
          </p:cNvSpPr>
          <p:nvPr>
            <p:ph type="title"/>
          </p:nvPr>
        </p:nvSpPr>
        <p:spPr/>
        <p:txBody>
          <a:bodyPr/>
          <a:lstStyle/>
          <a:p>
            <a:r>
              <a:rPr lang="en-US" dirty="0"/>
              <a:t>How Models are Made</a:t>
            </a:r>
          </a:p>
        </p:txBody>
      </p:sp>
      <p:pic>
        <p:nvPicPr>
          <p:cNvPr id="4" name="Picture 3">
            <a:extLst>
              <a:ext uri="{FF2B5EF4-FFF2-40B4-BE49-F238E27FC236}">
                <a16:creationId xmlns:a16="http://schemas.microsoft.com/office/drawing/2014/main" id="{2D53FBA5-BA02-B449-A6AF-AB9C5EA140B8}"/>
              </a:ext>
            </a:extLst>
          </p:cNvPr>
          <p:cNvPicPr>
            <a:picLocks noChangeAspect="1"/>
          </p:cNvPicPr>
          <p:nvPr/>
        </p:nvPicPr>
        <p:blipFill>
          <a:blip r:embed="rId2"/>
          <a:stretch>
            <a:fillRect/>
          </a:stretch>
        </p:blipFill>
        <p:spPr>
          <a:xfrm>
            <a:off x="862727" y="1452801"/>
            <a:ext cx="7418546" cy="3107769"/>
          </a:xfrm>
          <a:prstGeom prst="rect">
            <a:avLst/>
          </a:prstGeom>
        </p:spPr>
      </p:pic>
    </p:spTree>
    <p:extLst>
      <p:ext uri="{BB962C8B-B14F-4D97-AF65-F5344CB8AC3E}">
        <p14:creationId xmlns:p14="http://schemas.microsoft.com/office/powerpoint/2010/main" val="237130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457200" y="1275606"/>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457200" y="1835953"/>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457200" y="2396301"/>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457200" y="2960582"/>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6866399" y="1283265"/>
            <a:ext cx="2277601" cy="2444625"/>
          </a:xfrm>
          <a:prstGeom prst="rect">
            <a:avLst/>
          </a:prstGeom>
        </p:spPr>
      </p:pic>
    </p:spTree>
    <p:extLst>
      <p:ext uri="{BB962C8B-B14F-4D97-AF65-F5344CB8AC3E}">
        <p14:creationId xmlns:p14="http://schemas.microsoft.com/office/powerpoint/2010/main" val="5133842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5924178" y="1203598"/>
            <a:ext cx="3219822" cy="3219822"/>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457200" y="1275606"/>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457200" y="1835953"/>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457200" y="2396301"/>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457200" y="1275606"/>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457200" y="1835953"/>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457200" y="2396301"/>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21.5% Superman</a:t>
            </a:r>
          </a:p>
        </p:txBody>
      </p:sp>
    </p:spTree>
    <p:extLst>
      <p:ext uri="{BB962C8B-B14F-4D97-AF65-F5344CB8AC3E}">
        <p14:creationId xmlns:p14="http://schemas.microsoft.com/office/powerpoint/2010/main" val="147570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Cognitive Services</a:t>
            </a:r>
          </a:p>
        </p:txBody>
      </p:sp>
      <p:sp>
        <p:nvSpPr>
          <p:cNvPr id="5" name="TextBox 4"/>
          <p:cNvSpPr txBox="1"/>
          <p:nvPr/>
        </p:nvSpPr>
        <p:spPr>
          <a:xfrm>
            <a:off x="5139056" y="1295583"/>
            <a:ext cx="3403560" cy="369332"/>
          </a:xfrm>
          <a:prstGeom prst="rect">
            <a:avLst/>
          </a:prstGeom>
          <a:noFill/>
        </p:spPr>
        <p:txBody>
          <a:bodyPr wrap="none" rtlCol="0">
            <a:spAutoFit/>
          </a:bodyPr>
          <a:lstStyle/>
          <a:p>
            <a:r>
              <a:rPr lang="en-US" dirty="0"/>
              <a:t>Set of APIs, SDKs and services</a:t>
            </a:r>
          </a:p>
        </p:txBody>
      </p:sp>
      <p:sp>
        <p:nvSpPr>
          <p:cNvPr id="6" name="TextBox 5"/>
          <p:cNvSpPr txBox="1"/>
          <p:nvPr/>
        </p:nvSpPr>
        <p:spPr>
          <a:xfrm>
            <a:off x="5139056" y="2593615"/>
            <a:ext cx="2792367" cy="461665"/>
          </a:xfrm>
          <a:prstGeom prst="rect">
            <a:avLst/>
          </a:prstGeom>
          <a:noFill/>
        </p:spPr>
        <p:txBody>
          <a:bodyPr wrap="none" rtlCol="0">
            <a:spAutoFit/>
          </a:bodyPr>
          <a:lstStyle/>
          <a:p>
            <a:r>
              <a:rPr lang="en-US" dirty="0"/>
              <a:t>Easy, Flexible and Tested</a:t>
            </a:r>
            <a:endParaRPr lang="en-US" sz="2400" dirty="0"/>
          </a:p>
        </p:txBody>
      </p:sp>
      <p:sp>
        <p:nvSpPr>
          <p:cNvPr id="7" name="TextBox 6"/>
          <p:cNvSpPr txBox="1"/>
          <p:nvPr/>
        </p:nvSpPr>
        <p:spPr>
          <a:xfrm>
            <a:off x="5139056" y="1810617"/>
            <a:ext cx="3451123" cy="830997"/>
          </a:xfrm>
          <a:prstGeom prst="rect">
            <a:avLst/>
          </a:prstGeom>
          <a:noFill/>
        </p:spPr>
        <p:txBody>
          <a:bodyPr wrap="square" rtlCol="0">
            <a:spAutoFit/>
          </a:bodyPr>
          <a:lstStyle/>
          <a:p>
            <a:r>
              <a:rPr lang="en-US"/>
              <a:t>Jumpstart the development of AI applications</a:t>
            </a:r>
            <a:endParaRPr lang="en-US" sz="3000"/>
          </a:p>
        </p:txBody>
      </p:sp>
      <p:sp>
        <p:nvSpPr>
          <p:cNvPr id="8" name="TextBox 7"/>
          <p:cNvSpPr txBox="1"/>
          <p:nvPr/>
        </p:nvSpPr>
        <p:spPr>
          <a:xfrm>
            <a:off x="5139056" y="3099613"/>
            <a:ext cx="3451123" cy="1200329"/>
          </a:xfrm>
          <a:prstGeom prst="rect">
            <a:avLst/>
          </a:prstGeom>
          <a:noFill/>
        </p:spPr>
        <p:txBody>
          <a:bodyPr wrap="square" rtlCol="0">
            <a:spAutoFit/>
          </a:bodyPr>
          <a:lstStyle/>
          <a:p>
            <a:r>
              <a:rPr lang="en-US"/>
              <a:t>AI capabilities organized into: Vision, Speech, Language, Search and Knowledge</a:t>
            </a:r>
            <a:endParaRPr lang="en-US" sz="3600"/>
          </a:p>
        </p:txBody>
      </p:sp>
      <p:pic>
        <p:nvPicPr>
          <p:cNvPr id="13" name="Picture 12"/>
          <p:cNvPicPr>
            <a:picLocks noChangeAspect="1"/>
          </p:cNvPicPr>
          <p:nvPr/>
        </p:nvPicPr>
        <p:blipFill>
          <a:blip r:embed="rId3"/>
          <a:stretch>
            <a:fillRect/>
          </a:stretch>
        </p:blipFill>
        <p:spPr>
          <a:xfrm>
            <a:off x="245343" y="1268016"/>
            <a:ext cx="2316166" cy="2972043"/>
          </a:xfrm>
          <a:prstGeom prst="rect">
            <a:avLst/>
          </a:prstGeom>
        </p:spPr>
      </p:pic>
      <p:pic>
        <p:nvPicPr>
          <p:cNvPr id="12" name="Picture 11"/>
          <p:cNvPicPr>
            <a:picLocks noChangeAspect="1"/>
          </p:cNvPicPr>
          <p:nvPr/>
        </p:nvPicPr>
        <p:blipFill>
          <a:blip r:embed="rId4"/>
          <a:stretch>
            <a:fillRect/>
          </a:stretch>
        </p:blipFill>
        <p:spPr>
          <a:xfrm>
            <a:off x="2259043" y="1733232"/>
            <a:ext cx="2537174" cy="2987083"/>
          </a:xfrm>
          <a:prstGeom prst="rect">
            <a:avLst/>
          </a:prstGeom>
        </p:spPr>
      </p:pic>
    </p:spTree>
    <p:extLst>
      <p:ext uri="{BB962C8B-B14F-4D97-AF65-F5344CB8AC3E}">
        <p14:creationId xmlns:p14="http://schemas.microsoft.com/office/powerpoint/2010/main" val="35702167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3322-ED4D-7B4E-B592-109D0EA738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477567-221D-8548-A80E-98E18D5B3231}"/>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96784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9ECE-E55C-5D44-B7BE-78A0598ACF4C}"/>
              </a:ext>
            </a:extLst>
          </p:cNvPr>
          <p:cNvSpPr>
            <a:spLocks noGrp="1"/>
          </p:cNvSpPr>
          <p:nvPr>
            <p:ph type="title"/>
          </p:nvPr>
        </p:nvSpPr>
        <p:spPr/>
        <p:txBody>
          <a:bodyPr/>
          <a:lstStyle/>
          <a:p>
            <a:r>
              <a:rPr lang="en-US" sz="3200" dirty="0"/>
              <a:t>Server Side Vs Client Side Machine Learning</a:t>
            </a:r>
          </a:p>
        </p:txBody>
      </p:sp>
      <p:sp>
        <p:nvSpPr>
          <p:cNvPr id="3" name="Content Placeholder 2">
            <a:extLst>
              <a:ext uri="{FF2B5EF4-FFF2-40B4-BE49-F238E27FC236}">
                <a16:creationId xmlns:a16="http://schemas.microsoft.com/office/drawing/2014/main" id="{D56D109B-BE43-004B-9DCC-B6ABBC1546CE}"/>
              </a:ext>
            </a:extLst>
          </p:cNvPr>
          <p:cNvSpPr>
            <a:spLocks noGrp="1"/>
          </p:cNvSpPr>
          <p:nvPr>
            <p:ph idx="1"/>
          </p:nvPr>
        </p:nvSpPr>
        <p:spPr>
          <a:xfrm>
            <a:off x="645795" y="1437799"/>
            <a:ext cx="3743325" cy="3263504"/>
          </a:xfrm>
        </p:spPr>
        <p:txBody>
          <a:bodyPr/>
          <a:lstStyle/>
          <a:p>
            <a:r>
              <a:rPr lang="en-US" sz="1800" dirty="0"/>
              <a:t>Large Ecosystem</a:t>
            </a:r>
          </a:p>
          <a:p>
            <a:pPr lvl="1"/>
            <a:r>
              <a:rPr lang="en-US" sz="1800" dirty="0"/>
              <a:t>Vast amounts of data</a:t>
            </a:r>
          </a:p>
          <a:p>
            <a:pPr lvl="1"/>
            <a:r>
              <a:rPr lang="en-US" sz="1800" dirty="0"/>
              <a:t>Computing power</a:t>
            </a:r>
          </a:p>
          <a:p>
            <a:r>
              <a:rPr lang="en-US" sz="1800" dirty="0"/>
              <a:t>Where models are created</a:t>
            </a:r>
          </a:p>
          <a:p>
            <a:r>
              <a:rPr lang="en-US" sz="1800" dirty="0"/>
              <a:t>Learning easily transferred to all clients</a:t>
            </a:r>
          </a:p>
          <a:p>
            <a:r>
              <a:rPr lang="en-US" sz="1800" dirty="0"/>
              <a:t>Large number of options and providers</a:t>
            </a:r>
          </a:p>
          <a:p>
            <a:r>
              <a:rPr lang="en-US" sz="1800" dirty="0"/>
              <a:t>Work on almost any platform</a:t>
            </a:r>
          </a:p>
        </p:txBody>
      </p:sp>
      <p:sp>
        <p:nvSpPr>
          <p:cNvPr id="4" name="Content Placeholder 2">
            <a:extLst>
              <a:ext uri="{FF2B5EF4-FFF2-40B4-BE49-F238E27FC236}">
                <a16:creationId xmlns:a16="http://schemas.microsoft.com/office/drawing/2014/main" id="{BC0F4F79-ACE4-E84D-AC8D-233096573D7C}"/>
              </a:ext>
            </a:extLst>
          </p:cNvPr>
          <p:cNvSpPr txBox="1">
            <a:spLocks/>
          </p:cNvSpPr>
          <p:nvPr/>
        </p:nvSpPr>
        <p:spPr>
          <a:xfrm>
            <a:off x="4389120" y="1463516"/>
            <a:ext cx="374332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Works in offline scenarios</a:t>
            </a:r>
          </a:p>
          <a:p>
            <a:r>
              <a:rPr lang="en-US" sz="2000" dirty="0"/>
              <a:t>Quick and local evaluation of inputs</a:t>
            </a:r>
          </a:p>
          <a:p>
            <a:r>
              <a:rPr lang="en-US" sz="2000" dirty="0"/>
              <a:t>Supports a wide variety of model formats</a:t>
            </a:r>
          </a:p>
          <a:p>
            <a:r>
              <a:rPr lang="en-US" sz="2000" dirty="0"/>
              <a:t>No per transaction cost</a:t>
            </a:r>
          </a:p>
        </p:txBody>
      </p:sp>
      <p:sp>
        <p:nvSpPr>
          <p:cNvPr id="5" name="TextBox 4">
            <a:extLst>
              <a:ext uri="{FF2B5EF4-FFF2-40B4-BE49-F238E27FC236}">
                <a16:creationId xmlns:a16="http://schemas.microsoft.com/office/drawing/2014/main" id="{74A79816-2202-D94C-AAC1-84AC1AC1214E}"/>
              </a:ext>
            </a:extLst>
          </p:cNvPr>
          <p:cNvSpPr txBox="1"/>
          <p:nvPr/>
        </p:nvSpPr>
        <p:spPr>
          <a:xfrm>
            <a:off x="645795" y="1071808"/>
            <a:ext cx="1588897" cy="415498"/>
          </a:xfrm>
          <a:prstGeom prst="rect">
            <a:avLst/>
          </a:prstGeom>
          <a:noFill/>
        </p:spPr>
        <p:txBody>
          <a:bodyPr wrap="none" rtlCol="0">
            <a:spAutoFit/>
          </a:bodyPr>
          <a:lstStyle/>
          <a:p>
            <a:r>
              <a:rPr lang="en-US" sz="2100" dirty="0"/>
              <a:t>Server Side</a:t>
            </a:r>
          </a:p>
        </p:txBody>
      </p:sp>
      <p:sp>
        <p:nvSpPr>
          <p:cNvPr id="7" name="TextBox 6">
            <a:extLst>
              <a:ext uri="{FF2B5EF4-FFF2-40B4-BE49-F238E27FC236}">
                <a16:creationId xmlns:a16="http://schemas.microsoft.com/office/drawing/2014/main" id="{798EA151-6A7C-414E-A99B-F769488C4E16}"/>
              </a:ext>
            </a:extLst>
          </p:cNvPr>
          <p:cNvSpPr txBox="1"/>
          <p:nvPr/>
        </p:nvSpPr>
        <p:spPr>
          <a:xfrm>
            <a:off x="4389120" y="1071808"/>
            <a:ext cx="1483098" cy="415498"/>
          </a:xfrm>
          <a:prstGeom prst="rect">
            <a:avLst/>
          </a:prstGeom>
          <a:noFill/>
        </p:spPr>
        <p:txBody>
          <a:bodyPr wrap="none" rtlCol="0">
            <a:spAutoFit/>
          </a:bodyPr>
          <a:lstStyle/>
          <a:p>
            <a:r>
              <a:rPr lang="en-US" sz="2100" dirty="0"/>
              <a:t>Client Side</a:t>
            </a:r>
          </a:p>
        </p:txBody>
      </p:sp>
    </p:spTree>
    <p:extLst>
      <p:ext uri="{BB962C8B-B14F-4D97-AF65-F5344CB8AC3E}">
        <p14:creationId xmlns:p14="http://schemas.microsoft.com/office/powerpoint/2010/main" val="178967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823913" y="1268016"/>
            <a:ext cx="1509474" cy="1509474"/>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3283268" y="1194078"/>
            <a:ext cx="1685925" cy="165735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5579745" y="1268016"/>
            <a:ext cx="2647950" cy="142875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5217796" y="3032522"/>
            <a:ext cx="1685924" cy="1685924"/>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466185" y="3393518"/>
            <a:ext cx="1734403" cy="1162050"/>
          </a:xfrm>
          <a:prstGeom prst="rect">
            <a:avLst/>
          </a:prstGeom>
        </p:spPr>
      </p:pic>
    </p:spTree>
    <p:extLst>
      <p:ext uri="{BB962C8B-B14F-4D97-AF65-F5344CB8AC3E}">
        <p14:creationId xmlns:p14="http://schemas.microsoft.com/office/powerpoint/2010/main" val="142452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 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821055" y="1624965"/>
            <a:ext cx="1552575" cy="14478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3383280" y="1758315"/>
            <a:ext cx="2257425" cy="11811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6479857" y="1700212"/>
            <a:ext cx="1372553" cy="1372553"/>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3784283" y="3399234"/>
            <a:ext cx="1455420" cy="145542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6321049" y="3504962"/>
            <a:ext cx="1690170" cy="1243965"/>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360045" y="3776701"/>
            <a:ext cx="2668902" cy="698144"/>
          </a:xfrm>
          <a:prstGeom prst="rect">
            <a:avLst/>
          </a:prstGeom>
        </p:spPr>
      </p:pic>
    </p:spTree>
    <p:extLst>
      <p:ext uri="{BB962C8B-B14F-4D97-AF65-F5344CB8AC3E}">
        <p14:creationId xmlns:p14="http://schemas.microsoft.com/office/powerpoint/2010/main" val="19420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Examples</a:t>
            </a:r>
            <a:endParaRPr lang="en-US" dirty="0">
              <a:solidFill>
                <a:schemeClr val="tx1"/>
              </a:solidFill>
            </a:endParaRPr>
          </a:p>
        </p:txBody>
      </p:sp>
      <p:sp>
        <p:nvSpPr>
          <p:cNvPr id="3" name="Content Placeholder 2"/>
          <p:cNvSpPr>
            <a:spLocks noGrp="1"/>
          </p:cNvSpPr>
          <p:nvPr>
            <p:ph idx="1"/>
          </p:nvPr>
        </p:nvSpPr>
        <p:spPr>
          <a:xfrm>
            <a:off x="457200" y="1131590"/>
            <a:ext cx="8229600" cy="857250"/>
          </a:xfrm>
        </p:spPr>
        <p:txBody>
          <a:bodyPr>
            <a:normAutofit/>
          </a:bodyPr>
          <a:lstStyle/>
          <a:p>
            <a:pPr marL="0" inden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957071" y="1347750"/>
            <a:ext cx="3614929" cy="2952192"/>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4572000" y="1347614"/>
            <a:ext cx="3939456" cy="2952328"/>
          </a:xfrm>
          <a:prstGeom prst="rect">
            <a:avLst/>
          </a:prstGeom>
        </p:spPr>
      </p:pic>
    </p:spTree>
    <p:extLst>
      <p:ext uri="{BB962C8B-B14F-4D97-AF65-F5344CB8AC3E}">
        <p14:creationId xmlns:p14="http://schemas.microsoft.com/office/powerpoint/2010/main" val="405208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a:t>
            </a:r>
          </a:p>
        </p:txBody>
      </p:sp>
      <p:graphicFrame>
        <p:nvGraphicFramePr>
          <p:cNvPr id="2" name="Object 1"/>
          <p:cNvGraphicFramePr>
            <a:graphicFrameLocks noChangeAspect="1"/>
          </p:cNvGraphicFramePr>
          <p:nvPr>
            <p:extLst/>
          </p:nvPr>
        </p:nvGraphicFramePr>
        <p:xfrm>
          <a:off x="355992" y="1063234"/>
          <a:ext cx="3993833" cy="3281708"/>
        </p:xfrm>
        <a:graphic>
          <a:graphicData uri="http://schemas.openxmlformats.org/presentationml/2006/ole">
            <mc:AlternateContent xmlns:mc="http://schemas.openxmlformats.org/markup-compatibility/2006">
              <mc:Choice xmlns:v="urn:schemas-microsoft-com:vml" Requires="v">
                <p:oleObj spid="_x0000_s1054" name="Image" r:id="rId4" imgW="7479360" imgH="6145920" progId="Photoshop.Image.13">
                  <p:embed/>
                </p:oleObj>
              </mc:Choice>
              <mc:Fallback>
                <p:oleObj name="Image" r:id="rId4" imgW="7479360" imgH="6145920" progId="Photoshop.Image.13">
                  <p:embed/>
                  <p:pic>
                    <p:nvPicPr>
                      <p:cNvPr id="2" name="Object 1"/>
                      <p:cNvPicPr/>
                      <p:nvPr/>
                    </p:nvPicPr>
                    <p:blipFill>
                      <a:blip r:embed="rId5"/>
                      <a:stretch>
                        <a:fillRect/>
                      </a:stretch>
                    </p:blipFill>
                    <p:spPr>
                      <a:xfrm>
                        <a:off x="355992" y="1063234"/>
                        <a:ext cx="3993833" cy="328170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FA2D496B-F9EF-6644-9D67-692E75A4B678}"/>
              </a:ext>
            </a:extLst>
          </p:cNvPr>
          <p:cNvSpPr/>
          <p:nvPr/>
        </p:nvSpPr>
        <p:spPr>
          <a:xfrm>
            <a:off x="4864525" y="1152400"/>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Goal: Create code that can take educated guesses</a:t>
            </a:r>
            <a:endParaRPr lang="en-US" sz="2400" dirty="0"/>
          </a:p>
        </p:txBody>
      </p:sp>
      <p:sp>
        <p:nvSpPr>
          <p:cNvPr id="11" name="Rectangle 10">
            <a:extLst>
              <a:ext uri="{FF2B5EF4-FFF2-40B4-BE49-F238E27FC236}">
                <a16:creationId xmlns:a16="http://schemas.microsoft.com/office/drawing/2014/main" id="{9FAE321A-3B3E-1745-8913-DC637FD3521C}"/>
              </a:ext>
            </a:extLst>
          </p:cNvPr>
          <p:cNvSpPr/>
          <p:nvPr/>
        </p:nvSpPr>
        <p:spPr>
          <a:xfrm>
            <a:off x="4864525" y="1979402"/>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Provides unified environment</a:t>
            </a:r>
            <a:endParaRPr lang="en-US" sz="2400" dirty="0"/>
          </a:p>
        </p:txBody>
      </p:sp>
      <p:sp>
        <p:nvSpPr>
          <p:cNvPr id="12" name="Rectangle 11">
            <a:extLst>
              <a:ext uri="{FF2B5EF4-FFF2-40B4-BE49-F238E27FC236}">
                <a16:creationId xmlns:a16="http://schemas.microsoft.com/office/drawing/2014/main" id="{2C32F370-644F-474E-97AA-F06F600FCEBF}"/>
              </a:ext>
            </a:extLst>
          </p:cNvPr>
          <p:cNvSpPr/>
          <p:nvPr/>
        </p:nvSpPr>
        <p:spPr>
          <a:xfrm>
            <a:off x="4853369" y="2806404"/>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ML Studio as Visual UI</a:t>
            </a:r>
            <a:endParaRPr lang="en-US" sz="2400" dirty="0"/>
          </a:p>
        </p:txBody>
      </p:sp>
      <p:sp>
        <p:nvSpPr>
          <p:cNvPr id="13" name="Rectangle 12">
            <a:extLst>
              <a:ext uri="{FF2B5EF4-FFF2-40B4-BE49-F238E27FC236}">
                <a16:creationId xmlns:a16="http://schemas.microsoft.com/office/drawing/2014/main" id="{872806E9-9F62-2E49-92DF-6A13E06FBED1}"/>
              </a:ext>
            </a:extLst>
          </p:cNvPr>
          <p:cNvSpPr/>
          <p:nvPr/>
        </p:nvSpPr>
        <p:spPr>
          <a:xfrm>
            <a:off x="4864525" y="3633406"/>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Contains industry recognized algorithms</a:t>
            </a:r>
            <a:endParaRPr lang="en-US" sz="3000" dirty="0"/>
          </a:p>
        </p:txBody>
      </p:sp>
    </p:spTree>
    <p:extLst>
      <p:ext uri="{BB962C8B-B14F-4D97-AF65-F5344CB8AC3E}">
        <p14:creationId xmlns:p14="http://schemas.microsoft.com/office/powerpoint/2010/main" val="308759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7387"/>
            <a:ext cx="8229600" cy="857250"/>
          </a:xfrm>
        </p:spPr>
        <p:txBody>
          <a:bodyPr/>
          <a:lstStyle/>
          <a:p>
            <a:r>
              <a:rPr lang="en-US" dirty="0"/>
              <a:t>Azure Bot Services</a:t>
            </a:r>
          </a:p>
        </p:txBody>
      </p:sp>
      <p:pic>
        <p:nvPicPr>
          <p:cNvPr id="5" name="Picture 4"/>
          <p:cNvPicPr>
            <a:picLocks noChangeAspect="1"/>
          </p:cNvPicPr>
          <p:nvPr/>
        </p:nvPicPr>
        <p:blipFill>
          <a:blip r:embed="rId4"/>
          <a:stretch>
            <a:fillRect/>
          </a:stretch>
        </p:blipFill>
        <p:spPr>
          <a:xfrm>
            <a:off x="1886658" y="1912553"/>
            <a:ext cx="2233684" cy="563055"/>
          </a:xfrm>
          <a:prstGeom prst="rect">
            <a:avLst/>
          </a:prstGeom>
        </p:spPr>
      </p:pic>
      <p:sp>
        <p:nvSpPr>
          <p:cNvPr id="6" name="TextBox 5"/>
          <p:cNvSpPr txBox="1"/>
          <p:nvPr/>
        </p:nvSpPr>
        <p:spPr>
          <a:xfrm>
            <a:off x="391818" y="2066239"/>
            <a:ext cx="1479892" cy="461665"/>
          </a:xfrm>
          <a:prstGeom prst="rect">
            <a:avLst/>
          </a:prstGeom>
          <a:noFill/>
        </p:spPr>
        <p:txBody>
          <a:bodyPr wrap="none" rtlCol="0">
            <a:spAutoFit/>
          </a:bodyPr>
          <a:lstStyle/>
          <a:p>
            <a:r>
              <a:rPr lang="en-US"/>
              <a:t>Responds to</a:t>
            </a:r>
            <a:endParaRPr lang="en-US" sz="2400"/>
          </a:p>
        </p:txBody>
      </p:sp>
      <p:sp>
        <p:nvSpPr>
          <p:cNvPr id="7" name="TextBox 6"/>
          <p:cNvSpPr txBox="1"/>
          <p:nvPr/>
        </p:nvSpPr>
        <p:spPr>
          <a:xfrm>
            <a:off x="391819" y="997515"/>
            <a:ext cx="3057756" cy="830997"/>
          </a:xfrm>
          <a:prstGeom prst="rect">
            <a:avLst/>
          </a:prstGeom>
          <a:noFill/>
        </p:spPr>
        <p:txBody>
          <a:bodyPr wrap="square" rtlCol="0">
            <a:spAutoFit/>
          </a:bodyPr>
          <a:lstStyle/>
          <a:p>
            <a:r>
              <a:rPr lang="en-US" dirty="0"/>
              <a:t>Build, connect, deploy, and manage intelligent bots</a:t>
            </a:r>
            <a:endParaRPr lang="en-US" sz="3000" dirty="0"/>
          </a:p>
        </p:txBody>
      </p:sp>
      <p:sp>
        <p:nvSpPr>
          <p:cNvPr id="8" name="TextBox 7"/>
          <p:cNvSpPr txBox="1"/>
          <p:nvPr/>
        </p:nvSpPr>
        <p:spPr>
          <a:xfrm>
            <a:off x="391818" y="3003081"/>
            <a:ext cx="3518977" cy="461665"/>
          </a:xfrm>
          <a:prstGeom prst="rect">
            <a:avLst/>
          </a:prstGeom>
          <a:noFill/>
        </p:spPr>
        <p:txBody>
          <a:bodyPr wrap="none" rtlCol="0">
            <a:spAutoFit/>
          </a:bodyPr>
          <a:lstStyle/>
          <a:p>
            <a:r>
              <a:rPr lang="en-US"/>
              <a:t>Bots are gateways to AI services</a:t>
            </a:r>
            <a:endParaRPr lang="en-US" sz="2400"/>
          </a:p>
        </p:txBody>
      </p:sp>
      <p:graphicFrame>
        <p:nvGraphicFramePr>
          <p:cNvPr id="9" name="Object 8"/>
          <p:cNvGraphicFramePr>
            <a:graphicFrameLocks noChangeAspect="1"/>
          </p:cNvGraphicFramePr>
          <p:nvPr>
            <p:extLst/>
          </p:nvPr>
        </p:nvGraphicFramePr>
        <p:xfrm>
          <a:off x="4247621" y="802069"/>
          <a:ext cx="4611219" cy="3029645"/>
        </p:xfrm>
        <a:graphic>
          <a:graphicData uri="http://schemas.openxmlformats.org/presentationml/2006/ole">
            <mc:AlternateContent xmlns:mc="http://schemas.openxmlformats.org/markup-compatibility/2006">
              <mc:Choice xmlns:v="urn:schemas-microsoft-com:vml" Requires="v">
                <p:oleObj spid="_x0000_s2078" name="Image" r:id="rId5" imgW="8558640" imgH="3466440" progId="Photoshop.Image.13">
                  <p:embed/>
                </p:oleObj>
              </mc:Choice>
              <mc:Fallback>
                <p:oleObj name="Image" r:id="rId5" imgW="8558640" imgH="3466440" progId="Photoshop.Image.13">
                  <p:embed/>
                  <p:pic>
                    <p:nvPicPr>
                      <p:cNvPr id="9" name="Object 8"/>
                      <p:cNvPicPr/>
                      <p:nvPr/>
                    </p:nvPicPr>
                    <p:blipFill>
                      <a:blip r:embed="rId6"/>
                      <a:stretch>
                        <a:fillRect/>
                      </a:stretch>
                    </p:blipFill>
                    <p:spPr>
                      <a:xfrm>
                        <a:off x="4247621" y="802069"/>
                        <a:ext cx="4611219" cy="3029645"/>
                      </a:xfrm>
                      <a:prstGeom prst="rect">
                        <a:avLst/>
                      </a:prstGeom>
                    </p:spPr>
                  </p:pic>
                </p:oleObj>
              </mc:Fallback>
            </mc:AlternateContent>
          </a:graphicData>
        </a:graphic>
      </p:graphicFrame>
    </p:spTree>
    <p:extLst>
      <p:ext uri="{BB962C8B-B14F-4D97-AF65-F5344CB8AC3E}">
        <p14:creationId xmlns:p14="http://schemas.microsoft.com/office/powerpoint/2010/main" val="1261372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Cognitive Toolkit</a:t>
            </a:r>
          </a:p>
        </p:txBody>
      </p:sp>
      <p:pic>
        <p:nvPicPr>
          <p:cNvPr id="12" name="Picture 11"/>
          <p:cNvPicPr>
            <a:picLocks noChangeAspect="1"/>
          </p:cNvPicPr>
          <p:nvPr/>
        </p:nvPicPr>
        <p:blipFill>
          <a:blip r:embed="rId3"/>
          <a:stretch>
            <a:fillRect/>
          </a:stretch>
        </p:blipFill>
        <p:spPr>
          <a:xfrm>
            <a:off x="288688" y="1151708"/>
            <a:ext cx="4669358" cy="3042213"/>
          </a:xfrm>
          <a:prstGeom prst="rect">
            <a:avLst/>
          </a:prstGeom>
        </p:spPr>
      </p:pic>
      <p:sp>
        <p:nvSpPr>
          <p:cNvPr id="10" name="Rectangle 9">
            <a:extLst>
              <a:ext uri="{FF2B5EF4-FFF2-40B4-BE49-F238E27FC236}">
                <a16:creationId xmlns:a16="http://schemas.microsoft.com/office/drawing/2014/main" id="{F89F623B-13A3-364F-8286-397297428D8C}"/>
              </a:ext>
            </a:extLst>
          </p:cNvPr>
          <p:cNvSpPr/>
          <p:nvPr/>
        </p:nvSpPr>
        <p:spPr>
          <a:xfrm>
            <a:off x="5193596" y="1141440"/>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Open source deep learning toolkit</a:t>
            </a:r>
          </a:p>
        </p:txBody>
      </p:sp>
      <p:sp>
        <p:nvSpPr>
          <p:cNvPr id="11" name="Rectangle 10">
            <a:extLst>
              <a:ext uri="{FF2B5EF4-FFF2-40B4-BE49-F238E27FC236}">
                <a16:creationId xmlns:a16="http://schemas.microsoft.com/office/drawing/2014/main" id="{15D14D0D-B884-2A4C-A0BB-BBD22343B09F}"/>
              </a:ext>
            </a:extLst>
          </p:cNvPr>
          <p:cNvSpPr/>
          <p:nvPr/>
        </p:nvSpPr>
        <p:spPr>
          <a:xfrm>
            <a:off x="5193596" y="1717856"/>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Easily Ex press Your Own Networks</a:t>
            </a:r>
            <a:endParaRPr lang="en-US" sz="2400" dirty="0"/>
          </a:p>
        </p:txBody>
      </p:sp>
      <p:sp>
        <p:nvSpPr>
          <p:cNvPr id="13" name="Rectangle 12">
            <a:extLst>
              <a:ext uri="{FF2B5EF4-FFF2-40B4-BE49-F238E27FC236}">
                <a16:creationId xmlns:a16="http://schemas.microsoft.com/office/drawing/2014/main" id="{90675A42-A045-8946-99DD-53864E59D94A}"/>
              </a:ext>
            </a:extLst>
          </p:cNvPr>
          <p:cNvSpPr/>
          <p:nvPr/>
        </p:nvSpPr>
        <p:spPr>
          <a:xfrm>
            <a:off x="5215619" y="2294272"/>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Production-ready models</a:t>
            </a:r>
          </a:p>
        </p:txBody>
      </p:sp>
      <p:sp>
        <p:nvSpPr>
          <p:cNvPr id="14" name="Rectangle 13">
            <a:extLst>
              <a:ext uri="{FF2B5EF4-FFF2-40B4-BE49-F238E27FC236}">
                <a16:creationId xmlns:a16="http://schemas.microsoft.com/office/drawing/2014/main" id="{69DBE881-BC42-3B4D-B4D8-C3D3D9ECE7CD}"/>
              </a:ext>
            </a:extLst>
          </p:cNvPr>
          <p:cNvSpPr/>
          <p:nvPr/>
        </p:nvSpPr>
        <p:spPr>
          <a:xfrm>
            <a:off x="5215619" y="2870688"/>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Fast, Scalable</a:t>
            </a:r>
          </a:p>
        </p:txBody>
      </p:sp>
      <p:sp>
        <p:nvSpPr>
          <p:cNvPr id="15" name="Rectangle 14">
            <a:extLst>
              <a:ext uri="{FF2B5EF4-FFF2-40B4-BE49-F238E27FC236}">
                <a16:creationId xmlns:a16="http://schemas.microsoft.com/office/drawing/2014/main" id="{24BF2246-09FC-F24F-B608-F89891AF637A}"/>
              </a:ext>
            </a:extLst>
          </p:cNvPr>
          <p:cNvSpPr/>
          <p:nvPr/>
        </p:nvSpPr>
        <p:spPr>
          <a:xfrm>
            <a:off x="5224407" y="3450079"/>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Rich API Support</a:t>
            </a:r>
            <a:endParaRPr lang="en-US" sz="2400" dirty="0"/>
          </a:p>
        </p:txBody>
      </p:sp>
    </p:spTree>
    <p:extLst>
      <p:ext uri="{BB962C8B-B14F-4D97-AF65-F5344CB8AC3E}">
        <p14:creationId xmlns:p14="http://schemas.microsoft.com/office/powerpoint/2010/main" val="23903832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A3DF-F139-E647-8E5C-6B96F5C1AB85}"/>
              </a:ext>
            </a:extLst>
          </p:cNvPr>
          <p:cNvSpPr>
            <a:spLocks noGrp="1"/>
          </p:cNvSpPr>
          <p:nvPr>
            <p:ph type="title"/>
          </p:nvPr>
        </p:nvSpPr>
        <p:spPr/>
        <p:txBody>
          <a:bodyPr/>
          <a:lstStyle/>
          <a:p>
            <a:r>
              <a:rPr lang="en-US" sz="4000" dirty="0"/>
              <a:t>Process to Create model in AMLS</a:t>
            </a:r>
          </a:p>
        </p:txBody>
      </p:sp>
      <p:sp>
        <p:nvSpPr>
          <p:cNvPr id="5" name="Rectangle 4">
            <a:extLst>
              <a:ext uri="{FF2B5EF4-FFF2-40B4-BE49-F238E27FC236}">
                <a16:creationId xmlns:a16="http://schemas.microsoft.com/office/drawing/2014/main" id="{857E60A1-B911-9F47-ADA2-929EE639E168}"/>
              </a:ext>
            </a:extLst>
          </p:cNvPr>
          <p:cNvSpPr/>
          <p:nvPr/>
        </p:nvSpPr>
        <p:spPr>
          <a:xfrm>
            <a:off x="467100" y="1275606"/>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some data</a:t>
            </a:r>
          </a:p>
        </p:txBody>
      </p:sp>
      <p:sp>
        <p:nvSpPr>
          <p:cNvPr id="6" name="Rectangle 5">
            <a:extLst>
              <a:ext uri="{FF2B5EF4-FFF2-40B4-BE49-F238E27FC236}">
                <a16:creationId xmlns:a16="http://schemas.microsoft.com/office/drawing/2014/main" id="{C851FF27-95CA-B941-9DB4-6CDF81BB4067}"/>
              </a:ext>
            </a:extLst>
          </p:cNvPr>
          <p:cNvSpPr/>
          <p:nvPr/>
        </p:nvSpPr>
        <p:spPr>
          <a:xfrm>
            <a:off x="457200" y="1985257"/>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Split Data</a:t>
            </a:r>
          </a:p>
        </p:txBody>
      </p:sp>
      <p:sp>
        <p:nvSpPr>
          <p:cNvPr id="7" name="Rectangle 6">
            <a:extLst>
              <a:ext uri="{FF2B5EF4-FFF2-40B4-BE49-F238E27FC236}">
                <a16:creationId xmlns:a16="http://schemas.microsoft.com/office/drawing/2014/main" id="{E510B6A9-C5BF-2B40-AF76-FEB837874991}"/>
              </a:ext>
            </a:extLst>
          </p:cNvPr>
          <p:cNvSpPr/>
          <p:nvPr/>
        </p:nvSpPr>
        <p:spPr>
          <a:xfrm>
            <a:off x="457200" y="2715578"/>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Train Model</a:t>
            </a:r>
          </a:p>
        </p:txBody>
      </p:sp>
      <p:sp>
        <p:nvSpPr>
          <p:cNvPr id="8" name="Rectangle 7">
            <a:extLst>
              <a:ext uri="{FF2B5EF4-FFF2-40B4-BE49-F238E27FC236}">
                <a16:creationId xmlns:a16="http://schemas.microsoft.com/office/drawing/2014/main" id="{50DF0E6F-A91F-9D4E-83FA-CD71C1B9F387}"/>
              </a:ext>
            </a:extLst>
          </p:cNvPr>
          <p:cNvSpPr/>
          <p:nvPr/>
        </p:nvSpPr>
        <p:spPr>
          <a:xfrm>
            <a:off x="457200" y="3447590"/>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Score Model</a:t>
            </a:r>
          </a:p>
        </p:txBody>
      </p:sp>
      <p:sp>
        <p:nvSpPr>
          <p:cNvPr id="9" name="Rectangle 8">
            <a:extLst>
              <a:ext uri="{FF2B5EF4-FFF2-40B4-BE49-F238E27FC236}">
                <a16:creationId xmlns:a16="http://schemas.microsoft.com/office/drawing/2014/main" id="{1AAE68B1-640F-A54B-AF42-1F6C229AA4CD}"/>
              </a:ext>
            </a:extLst>
          </p:cNvPr>
          <p:cNvSpPr/>
          <p:nvPr/>
        </p:nvSpPr>
        <p:spPr>
          <a:xfrm>
            <a:off x="467100" y="4179602"/>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Evaluate Model</a:t>
            </a:r>
          </a:p>
        </p:txBody>
      </p:sp>
      <p:pic>
        <p:nvPicPr>
          <p:cNvPr id="10" name="Picture 9">
            <a:extLst>
              <a:ext uri="{FF2B5EF4-FFF2-40B4-BE49-F238E27FC236}">
                <a16:creationId xmlns:a16="http://schemas.microsoft.com/office/drawing/2014/main" id="{F7B510DF-AFB8-1F4C-A6FE-1A144AFD2429}"/>
              </a:ext>
            </a:extLst>
          </p:cNvPr>
          <p:cNvPicPr>
            <a:picLocks noChangeAspect="1"/>
          </p:cNvPicPr>
          <p:nvPr/>
        </p:nvPicPr>
        <p:blipFill>
          <a:blip r:embed="rId3"/>
          <a:stretch>
            <a:fillRect/>
          </a:stretch>
        </p:blipFill>
        <p:spPr>
          <a:xfrm>
            <a:off x="4366206" y="1220572"/>
            <a:ext cx="4762500" cy="3429000"/>
          </a:xfrm>
          <a:prstGeom prst="rect">
            <a:avLst/>
          </a:prstGeom>
        </p:spPr>
      </p:pic>
      <p:pic>
        <p:nvPicPr>
          <p:cNvPr id="11" name="Picture 10">
            <a:extLst>
              <a:ext uri="{FF2B5EF4-FFF2-40B4-BE49-F238E27FC236}">
                <a16:creationId xmlns:a16="http://schemas.microsoft.com/office/drawing/2014/main" id="{38490F14-7551-F546-B9FB-65BF33646927}"/>
              </a:ext>
            </a:extLst>
          </p:cNvPr>
          <p:cNvPicPr>
            <a:picLocks noChangeAspect="1"/>
          </p:cNvPicPr>
          <p:nvPr/>
        </p:nvPicPr>
        <p:blipFill>
          <a:blip r:embed="rId4"/>
          <a:stretch>
            <a:fillRect/>
          </a:stretch>
        </p:blipFill>
        <p:spPr>
          <a:xfrm>
            <a:off x="4746462" y="1019082"/>
            <a:ext cx="4382244" cy="3651870"/>
          </a:xfrm>
          <a:prstGeom prst="rect">
            <a:avLst/>
          </a:prstGeom>
        </p:spPr>
      </p:pic>
    </p:spTree>
    <p:extLst>
      <p:ext uri="{BB962C8B-B14F-4D97-AF65-F5344CB8AC3E}">
        <p14:creationId xmlns:p14="http://schemas.microsoft.com/office/powerpoint/2010/main" val="148709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5E00-CBAB-9A4A-B7C0-1DEA7DB6E096}"/>
              </a:ext>
            </a:extLst>
          </p:cNvPr>
          <p:cNvSpPr>
            <a:spLocks noGrp="1"/>
          </p:cNvSpPr>
          <p:nvPr>
            <p:ph type="title"/>
          </p:nvPr>
        </p:nvSpPr>
        <p:spPr>
          <a:xfrm>
            <a:off x="628650" y="273844"/>
            <a:ext cx="6820853" cy="994172"/>
          </a:xfrm>
        </p:spPr>
        <p:txBody>
          <a:bodyPr/>
          <a:lstStyle/>
          <a:p>
            <a:endParaRPr lang="en-US" dirty="0"/>
          </a:p>
        </p:txBody>
      </p:sp>
      <p:sp>
        <p:nvSpPr>
          <p:cNvPr id="3" name="Content Placeholder 2">
            <a:extLst>
              <a:ext uri="{FF2B5EF4-FFF2-40B4-BE49-F238E27FC236}">
                <a16:creationId xmlns:a16="http://schemas.microsoft.com/office/drawing/2014/main" id="{A0779D23-4552-2F4A-91C8-2DA875053F2A}"/>
              </a:ext>
            </a:extLst>
          </p:cNvPr>
          <p:cNvSpPr>
            <a:spLocks noGrp="1"/>
          </p:cNvSpPr>
          <p:nvPr>
            <p:ph idx="1"/>
          </p:nvPr>
        </p:nvSpPr>
        <p:spPr/>
        <p:txBody>
          <a:bodyPr/>
          <a:lstStyle/>
          <a:p>
            <a:r>
              <a:rPr lang="en-US" dirty="0"/>
              <a:t>Demo -  Azure Machine Learning</a:t>
            </a:r>
          </a:p>
        </p:txBody>
      </p:sp>
      <p:pic>
        <p:nvPicPr>
          <p:cNvPr id="5" name="Picture 4">
            <a:extLst>
              <a:ext uri="{FF2B5EF4-FFF2-40B4-BE49-F238E27FC236}">
                <a16:creationId xmlns:a16="http://schemas.microsoft.com/office/drawing/2014/main" id="{D8CAABBB-2A5E-E143-AAEC-E705EDF7DD14}"/>
              </a:ext>
            </a:extLst>
          </p:cNvPr>
          <p:cNvPicPr>
            <a:picLocks noChangeAspect="1"/>
          </p:cNvPicPr>
          <p:nvPr/>
        </p:nvPicPr>
        <p:blipFill>
          <a:blip r:embed="rId3"/>
          <a:stretch>
            <a:fillRect/>
          </a:stretch>
        </p:blipFill>
        <p:spPr>
          <a:xfrm>
            <a:off x="6403625" y="2067694"/>
            <a:ext cx="2257425" cy="1181100"/>
          </a:xfrm>
          <a:prstGeom prst="rect">
            <a:avLst/>
          </a:prstGeom>
        </p:spPr>
      </p:pic>
    </p:spTree>
    <p:extLst>
      <p:ext uri="{BB962C8B-B14F-4D97-AF65-F5344CB8AC3E}">
        <p14:creationId xmlns:p14="http://schemas.microsoft.com/office/powerpoint/2010/main" val="267222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439" y="205979"/>
            <a:ext cx="8448361" cy="857250"/>
          </a:xfrm>
        </p:spPr>
        <p:txBody>
          <a:bodyPr/>
          <a:lstStyle/>
          <a:p>
            <a:r>
              <a:rPr lang="en-US" dirty="0"/>
              <a:t>TensorFlow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9" y="1098883"/>
            <a:ext cx="4920806" cy="3129632"/>
          </a:xfrm>
          <a:prstGeom prst="rect">
            <a:avLst/>
          </a:prstGeom>
        </p:spPr>
      </p:pic>
      <p:sp>
        <p:nvSpPr>
          <p:cNvPr id="11" name="Rectangle 10">
            <a:extLst>
              <a:ext uri="{FF2B5EF4-FFF2-40B4-BE49-F238E27FC236}">
                <a16:creationId xmlns:a16="http://schemas.microsoft.com/office/drawing/2014/main" id="{62377401-B4AD-5D48-A8ED-AD689F0DDB5E}"/>
              </a:ext>
            </a:extLst>
          </p:cNvPr>
          <p:cNvSpPr/>
          <p:nvPr/>
        </p:nvSpPr>
        <p:spPr>
          <a:xfrm>
            <a:off x="5303115" y="1121881"/>
            <a:ext cx="3672408" cy="71674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Used for high performance numerical computation</a:t>
            </a:r>
          </a:p>
        </p:txBody>
      </p:sp>
      <p:sp>
        <p:nvSpPr>
          <p:cNvPr id="12" name="Rectangle 11">
            <a:extLst>
              <a:ext uri="{FF2B5EF4-FFF2-40B4-BE49-F238E27FC236}">
                <a16:creationId xmlns:a16="http://schemas.microsoft.com/office/drawing/2014/main" id="{35FE62D5-9CFA-EE4F-B844-AACD484C688C}"/>
              </a:ext>
            </a:extLst>
          </p:cNvPr>
          <p:cNvSpPr/>
          <p:nvPr/>
        </p:nvSpPr>
        <p:spPr>
          <a:xfrm>
            <a:off x="5303115" y="1929596"/>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dirty="0"/>
              <a:t>Open Source software library</a:t>
            </a:r>
            <a:endParaRPr lang="en-US" sz="3000" dirty="0"/>
          </a:p>
        </p:txBody>
      </p:sp>
      <p:sp>
        <p:nvSpPr>
          <p:cNvPr id="14" name="Rectangle 13">
            <a:extLst>
              <a:ext uri="{FF2B5EF4-FFF2-40B4-BE49-F238E27FC236}">
                <a16:creationId xmlns:a16="http://schemas.microsoft.com/office/drawing/2014/main" id="{B153B319-11FF-8749-807E-8DFEFFFF6F69}"/>
              </a:ext>
            </a:extLst>
          </p:cNvPr>
          <p:cNvSpPr/>
          <p:nvPr/>
        </p:nvSpPr>
        <p:spPr>
          <a:xfrm>
            <a:off x="5303115" y="2448455"/>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Useful for Deep Learning</a:t>
            </a:r>
            <a:endParaRPr lang="en-US" sz="3600" dirty="0"/>
          </a:p>
        </p:txBody>
      </p:sp>
      <p:sp>
        <p:nvSpPr>
          <p:cNvPr id="15" name="Rectangle 14">
            <a:extLst>
              <a:ext uri="{FF2B5EF4-FFF2-40B4-BE49-F238E27FC236}">
                <a16:creationId xmlns:a16="http://schemas.microsoft.com/office/drawing/2014/main" id="{27F33B86-6BEE-CD4B-BA1F-291A77412DF4}"/>
              </a:ext>
            </a:extLst>
          </p:cNvPr>
          <p:cNvSpPr/>
          <p:nvPr/>
        </p:nvSpPr>
        <p:spPr>
          <a:xfrm>
            <a:off x="5303115" y="3010361"/>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Tensorboard</a:t>
            </a:r>
            <a:endParaRPr lang="en-US" sz="3600" dirty="0"/>
          </a:p>
        </p:txBody>
      </p:sp>
    </p:spTree>
    <p:extLst>
      <p:ext uri="{BB962C8B-B14F-4D97-AF65-F5344CB8AC3E}">
        <p14:creationId xmlns:p14="http://schemas.microsoft.com/office/powerpoint/2010/main" val="4048965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DBAB-AF2B-0743-B087-C73BAF74BD3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DDBED5-F6F7-5341-B59D-3AF4E12ABA42}"/>
              </a:ext>
            </a:extLst>
          </p:cNvPr>
          <p:cNvSpPr>
            <a:spLocks noGrp="1"/>
          </p:cNvSpPr>
          <p:nvPr>
            <p:ph idx="1"/>
          </p:nvPr>
        </p:nvSpPr>
        <p:spPr>
          <a:xfrm>
            <a:off x="628650" y="1369219"/>
            <a:ext cx="5629275" cy="3263504"/>
          </a:xfrm>
        </p:spPr>
        <p:txBody>
          <a:bodyPr/>
          <a:lstStyle/>
          <a:p>
            <a:r>
              <a:rPr lang="en-US" dirty="0"/>
              <a:t>Demo – </a:t>
            </a:r>
            <a:r>
              <a:rPr lang="en-US" dirty="0" err="1"/>
              <a:t>Tensorflow</a:t>
            </a:r>
            <a:r>
              <a:rPr lang="en-US" dirty="0"/>
              <a:t> on Google Cloud Machine Learning Engine</a:t>
            </a:r>
          </a:p>
        </p:txBody>
      </p:sp>
      <p:pic>
        <p:nvPicPr>
          <p:cNvPr id="4" name="Picture 3">
            <a:extLst>
              <a:ext uri="{FF2B5EF4-FFF2-40B4-BE49-F238E27FC236}">
                <a16:creationId xmlns:a16="http://schemas.microsoft.com/office/drawing/2014/main" id="{BB4C4C49-CE96-FA44-8D0C-89DDA63A5FF8}"/>
              </a:ext>
            </a:extLst>
          </p:cNvPr>
          <p:cNvPicPr>
            <a:picLocks noChangeAspect="1"/>
          </p:cNvPicPr>
          <p:nvPr/>
        </p:nvPicPr>
        <p:blipFill>
          <a:blip r:embed="rId3"/>
          <a:stretch>
            <a:fillRect/>
          </a:stretch>
        </p:blipFill>
        <p:spPr>
          <a:xfrm>
            <a:off x="6990398" y="1369219"/>
            <a:ext cx="1455420" cy="1455420"/>
          </a:xfrm>
          <a:prstGeom prst="rect">
            <a:avLst/>
          </a:prstGeom>
        </p:spPr>
      </p:pic>
    </p:spTree>
    <p:extLst>
      <p:ext uri="{BB962C8B-B14F-4D97-AF65-F5344CB8AC3E}">
        <p14:creationId xmlns:p14="http://schemas.microsoft.com/office/powerpoint/2010/main" val="23563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BDA2-4949-3B40-929A-01BB65D6DACC}"/>
              </a:ext>
            </a:extLst>
          </p:cNvPr>
          <p:cNvSpPr>
            <a:spLocks noGrp="1"/>
          </p:cNvSpPr>
          <p:nvPr>
            <p:ph type="title"/>
          </p:nvPr>
        </p:nvSpPr>
        <p:spPr>
          <a:xfrm>
            <a:off x="457200" y="279324"/>
            <a:ext cx="8229600" cy="857250"/>
          </a:xfrm>
        </p:spPr>
        <p:txBody>
          <a:bodyPr/>
          <a:lstStyle/>
          <a:p>
            <a:r>
              <a:rPr lang="en-US" sz="3600" dirty="0"/>
              <a:t>Some Client Side Machine Learning Options</a:t>
            </a:r>
          </a:p>
        </p:txBody>
      </p:sp>
      <p:pic>
        <p:nvPicPr>
          <p:cNvPr id="4" name="Picture 3">
            <a:extLst>
              <a:ext uri="{FF2B5EF4-FFF2-40B4-BE49-F238E27FC236}">
                <a16:creationId xmlns:a16="http://schemas.microsoft.com/office/drawing/2014/main" id="{1C2C27AF-BD1E-4541-AFBD-A5B581D30010}"/>
              </a:ext>
            </a:extLst>
          </p:cNvPr>
          <p:cNvPicPr>
            <a:picLocks noChangeAspect="1"/>
          </p:cNvPicPr>
          <p:nvPr/>
        </p:nvPicPr>
        <p:blipFill>
          <a:blip r:embed="rId3"/>
          <a:stretch>
            <a:fillRect/>
          </a:stretch>
        </p:blipFill>
        <p:spPr>
          <a:xfrm>
            <a:off x="839152" y="1610916"/>
            <a:ext cx="3907571" cy="600789"/>
          </a:xfrm>
          <a:prstGeom prst="rect">
            <a:avLst/>
          </a:prstGeom>
        </p:spPr>
      </p:pic>
      <p:pic>
        <p:nvPicPr>
          <p:cNvPr id="5" name="Picture 4">
            <a:extLst>
              <a:ext uri="{FF2B5EF4-FFF2-40B4-BE49-F238E27FC236}">
                <a16:creationId xmlns:a16="http://schemas.microsoft.com/office/drawing/2014/main" id="{1EFDB156-2085-E64F-8AC5-DC52F7F38B8C}"/>
              </a:ext>
            </a:extLst>
          </p:cNvPr>
          <p:cNvPicPr>
            <a:picLocks noChangeAspect="1"/>
          </p:cNvPicPr>
          <p:nvPr/>
        </p:nvPicPr>
        <p:blipFill>
          <a:blip r:embed="rId4"/>
          <a:stretch>
            <a:fillRect/>
          </a:stretch>
        </p:blipFill>
        <p:spPr>
          <a:xfrm>
            <a:off x="3352800" y="1955917"/>
            <a:ext cx="2438400" cy="2438400"/>
          </a:xfrm>
          <a:prstGeom prst="rect">
            <a:avLst/>
          </a:prstGeom>
        </p:spPr>
      </p:pic>
      <p:pic>
        <p:nvPicPr>
          <p:cNvPr id="6" name="Picture 5">
            <a:extLst>
              <a:ext uri="{FF2B5EF4-FFF2-40B4-BE49-F238E27FC236}">
                <a16:creationId xmlns:a16="http://schemas.microsoft.com/office/drawing/2014/main" id="{13C80AE5-92FD-E447-8795-5271A13B6625}"/>
              </a:ext>
            </a:extLst>
          </p:cNvPr>
          <p:cNvPicPr>
            <a:picLocks noChangeAspect="1"/>
          </p:cNvPicPr>
          <p:nvPr/>
        </p:nvPicPr>
        <p:blipFill>
          <a:blip r:embed="rId5"/>
          <a:stretch>
            <a:fillRect/>
          </a:stretch>
        </p:blipFill>
        <p:spPr>
          <a:xfrm>
            <a:off x="6300192" y="2712326"/>
            <a:ext cx="1685924" cy="1685924"/>
          </a:xfrm>
          <a:prstGeom prst="rect">
            <a:avLst/>
          </a:prstGeom>
        </p:spPr>
      </p:pic>
    </p:spTree>
    <p:extLst>
      <p:ext uri="{BB962C8B-B14F-4D97-AF65-F5344CB8AC3E}">
        <p14:creationId xmlns:p14="http://schemas.microsoft.com/office/powerpoint/2010/main" val="270243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211F1B-417A-0D46-B5E9-8B839EAA304F}"/>
              </a:ext>
            </a:extLst>
          </p:cNvPr>
          <p:cNvSpPr/>
          <p:nvPr/>
        </p:nvSpPr>
        <p:spPr>
          <a:xfrm>
            <a:off x="4937408" y="1707654"/>
            <a:ext cx="3154231" cy="2681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73CAC-EDCD-5C45-8F5A-4D85A8E33C54}"/>
              </a:ext>
            </a:extLst>
          </p:cNvPr>
          <p:cNvSpPr>
            <a:spLocks noGrp="1"/>
          </p:cNvSpPr>
          <p:nvPr>
            <p:ph type="title"/>
          </p:nvPr>
        </p:nvSpPr>
        <p:spPr/>
        <p:txBody>
          <a:bodyPr/>
          <a:lstStyle/>
          <a:p>
            <a:r>
              <a:rPr lang="en-US" dirty="0"/>
              <a:t>Client Side ML Flow</a:t>
            </a:r>
          </a:p>
        </p:txBody>
      </p:sp>
      <p:cxnSp>
        <p:nvCxnSpPr>
          <p:cNvPr id="5" name="Straight Connector 4">
            <a:extLst>
              <a:ext uri="{FF2B5EF4-FFF2-40B4-BE49-F238E27FC236}">
                <a16:creationId xmlns:a16="http://schemas.microsoft.com/office/drawing/2014/main" id="{53D4159B-7893-0949-BD56-4810838AB7C9}"/>
              </a:ext>
            </a:extLst>
          </p:cNvPr>
          <p:cNvCxnSpPr>
            <a:cxnSpLocks/>
          </p:cNvCxnSpPr>
          <p:nvPr/>
        </p:nvCxnSpPr>
        <p:spPr>
          <a:xfrm>
            <a:off x="4371975" y="1268016"/>
            <a:ext cx="60008" cy="337827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12">
            <a:extLst>
              <a:ext uri="{FF2B5EF4-FFF2-40B4-BE49-F238E27FC236}">
                <a16:creationId xmlns:a16="http://schemas.microsoft.com/office/drawing/2014/main" id="{BC3151D0-4D09-0D4A-BD2D-DF7B2B8D5CC3}"/>
              </a:ext>
            </a:extLst>
          </p:cNvPr>
          <p:cNvPicPr>
            <a:picLocks noChangeAspect="1"/>
          </p:cNvPicPr>
          <p:nvPr/>
        </p:nvPicPr>
        <p:blipFill>
          <a:blip r:embed="rId2"/>
          <a:stretch>
            <a:fillRect/>
          </a:stretch>
        </p:blipFill>
        <p:spPr>
          <a:xfrm>
            <a:off x="380048" y="1921284"/>
            <a:ext cx="3584125" cy="856206"/>
          </a:xfrm>
          <a:prstGeom prst="rect">
            <a:avLst/>
          </a:prstGeom>
        </p:spPr>
      </p:pic>
      <p:cxnSp>
        <p:nvCxnSpPr>
          <p:cNvPr id="9" name="Straight Arrow Connector 8">
            <a:extLst>
              <a:ext uri="{FF2B5EF4-FFF2-40B4-BE49-F238E27FC236}">
                <a16:creationId xmlns:a16="http://schemas.microsoft.com/office/drawing/2014/main" id="{DA626B8E-0E7C-8E48-B8EC-99F87A6A2FA0}"/>
              </a:ext>
            </a:extLst>
          </p:cNvPr>
          <p:cNvCxnSpPr/>
          <p:nvPr/>
        </p:nvCxnSpPr>
        <p:spPr>
          <a:xfrm>
            <a:off x="2168843" y="2906077"/>
            <a:ext cx="0" cy="38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6D744B80-2662-D14A-8A89-60948C35F6A4}"/>
              </a:ext>
            </a:extLst>
          </p:cNvPr>
          <p:cNvSpPr/>
          <p:nvPr/>
        </p:nvSpPr>
        <p:spPr>
          <a:xfrm>
            <a:off x="1331645" y="3436528"/>
            <a:ext cx="1340401" cy="120976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1" name="TextBox 10">
            <a:extLst>
              <a:ext uri="{FF2B5EF4-FFF2-40B4-BE49-F238E27FC236}">
                <a16:creationId xmlns:a16="http://schemas.microsoft.com/office/drawing/2014/main" id="{4AB66EAC-6424-CD48-B90A-11D3FB114B04}"/>
              </a:ext>
            </a:extLst>
          </p:cNvPr>
          <p:cNvSpPr txBox="1"/>
          <p:nvPr/>
        </p:nvSpPr>
        <p:spPr>
          <a:xfrm>
            <a:off x="1705902" y="1258104"/>
            <a:ext cx="1390124" cy="369332"/>
          </a:xfrm>
          <a:prstGeom prst="rect">
            <a:avLst/>
          </a:prstGeom>
          <a:noFill/>
        </p:spPr>
        <p:txBody>
          <a:bodyPr wrap="none" rtlCol="0">
            <a:spAutoFit/>
          </a:bodyPr>
          <a:lstStyle/>
          <a:p>
            <a:r>
              <a:rPr lang="en-US" dirty="0"/>
              <a:t>Server Side</a:t>
            </a:r>
          </a:p>
        </p:txBody>
      </p:sp>
      <p:cxnSp>
        <p:nvCxnSpPr>
          <p:cNvPr id="13" name="Elbow Connector 12">
            <a:extLst>
              <a:ext uri="{FF2B5EF4-FFF2-40B4-BE49-F238E27FC236}">
                <a16:creationId xmlns:a16="http://schemas.microsoft.com/office/drawing/2014/main" id="{94B0C1FE-703C-8E42-93C0-FEF8548D82E8}"/>
              </a:ext>
            </a:extLst>
          </p:cNvPr>
          <p:cNvCxnSpPr>
            <a:cxnSpLocks/>
          </p:cNvCxnSpPr>
          <p:nvPr/>
        </p:nvCxnSpPr>
        <p:spPr>
          <a:xfrm flipV="1">
            <a:off x="2837498" y="3108723"/>
            <a:ext cx="3051010" cy="790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B771800B-7241-3444-9B5F-6437D5F6F3AE}"/>
              </a:ext>
            </a:extLst>
          </p:cNvPr>
          <p:cNvSpPr/>
          <p:nvPr/>
        </p:nvSpPr>
        <p:spPr>
          <a:xfrm>
            <a:off x="6551959" y="2349387"/>
            <a:ext cx="1380050" cy="1230475"/>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6" name="TextBox 15">
            <a:extLst>
              <a:ext uri="{FF2B5EF4-FFF2-40B4-BE49-F238E27FC236}">
                <a16:creationId xmlns:a16="http://schemas.microsoft.com/office/drawing/2014/main" id="{E1D7CDF9-9AD3-8C4A-9A8F-2B9D62A78DCE}"/>
              </a:ext>
            </a:extLst>
          </p:cNvPr>
          <p:cNvSpPr txBox="1"/>
          <p:nvPr/>
        </p:nvSpPr>
        <p:spPr>
          <a:xfrm>
            <a:off x="5067139" y="1806172"/>
            <a:ext cx="2894767" cy="369332"/>
          </a:xfrm>
          <a:prstGeom prst="rect">
            <a:avLst/>
          </a:prstGeom>
          <a:noFill/>
        </p:spPr>
        <p:txBody>
          <a:bodyPr wrap="none" rtlCol="0">
            <a:spAutoFit/>
          </a:bodyPr>
          <a:lstStyle/>
          <a:p>
            <a:r>
              <a:rPr lang="en-US" dirty="0"/>
              <a:t>Client Side ML Framework</a:t>
            </a:r>
          </a:p>
        </p:txBody>
      </p:sp>
      <p:sp>
        <p:nvSpPr>
          <p:cNvPr id="17" name="Hexagon 16">
            <a:extLst>
              <a:ext uri="{FF2B5EF4-FFF2-40B4-BE49-F238E27FC236}">
                <a16:creationId xmlns:a16="http://schemas.microsoft.com/office/drawing/2014/main" id="{4E450632-20DA-D646-AF07-1EDD4F331D8E}"/>
              </a:ext>
            </a:extLst>
          </p:cNvPr>
          <p:cNvSpPr/>
          <p:nvPr/>
        </p:nvSpPr>
        <p:spPr>
          <a:xfrm>
            <a:off x="5220072" y="2957155"/>
            <a:ext cx="1503049" cy="131638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Provided Models</a:t>
            </a:r>
          </a:p>
        </p:txBody>
      </p:sp>
    </p:spTree>
    <p:extLst>
      <p:ext uri="{BB962C8B-B14F-4D97-AF65-F5344CB8AC3E}">
        <p14:creationId xmlns:p14="http://schemas.microsoft.com/office/powerpoint/2010/main" val="316855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5652120" y="996578"/>
            <a:ext cx="3491880" cy="349188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1633" y="1923678"/>
            <a:ext cx="5722083" cy="3219822"/>
          </a:xfrm>
          <a:prstGeom prst="rect">
            <a:avLst/>
          </a:prstGeom>
        </p:spPr>
      </p:pic>
    </p:spTree>
    <p:extLst>
      <p:ext uri="{BB962C8B-B14F-4D97-AF65-F5344CB8AC3E}">
        <p14:creationId xmlns:p14="http://schemas.microsoft.com/office/powerpoint/2010/main" val="4053160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2052-8EF5-D149-A9AF-A0E571A1DB8D}"/>
              </a:ext>
            </a:extLst>
          </p:cNvPr>
          <p:cNvSpPr>
            <a:spLocks noGrp="1"/>
          </p:cNvSpPr>
          <p:nvPr>
            <p:ph type="title"/>
          </p:nvPr>
        </p:nvSpPr>
        <p:spPr/>
        <p:txBody>
          <a:bodyPr/>
          <a:lstStyle/>
          <a:p>
            <a:r>
              <a:rPr lang="en-US" dirty="0"/>
              <a:t>Core ML supported formats</a:t>
            </a:r>
          </a:p>
        </p:txBody>
      </p:sp>
      <p:pic>
        <p:nvPicPr>
          <p:cNvPr id="5" name="Content Placeholder 4" descr="A screenshot of a cell phone&#13;&#10;&#13;&#10;Description automatically generated">
            <a:extLst>
              <a:ext uri="{FF2B5EF4-FFF2-40B4-BE49-F238E27FC236}">
                <a16:creationId xmlns:a16="http://schemas.microsoft.com/office/drawing/2014/main" id="{5F1CFBEA-7EB4-9C44-97BC-039993F3E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377" y="1200150"/>
            <a:ext cx="4613246" cy="3394075"/>
          </a:xfrm>
        </p:spPr>
      </p:pic>
    </p:spTree>
    <p:extLst>
      <p:ext uri="{BB962C8B-B14F-4D97-AF65-F5344CB8AC3E}">
        <p14:creationId xmlns:p14="http://schemas.microsoft.com/office/powerpoint/2010/main" val="4292704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6C40-FA34-F944-A282-E823AFDC0160}"/>
              </a:ext>
            </a:extLst>
          </p:cNvPr>
          <p:cNvSpPr>
            <a:spLocks noGrp="1"/>
          </p:cNvSpPr>
          <p:nvPr>
            <p:ph type="title"/>
          </p:nvPr>
        </p:nvSpPr>
        <p:spPr/>
        <p:txBody>
          <a:bodyPr/>
          <a:lstStyle/>
          <a:p>
            <a:r>
              <a:rPr lang="en-US" dirty="0"/>
              <a:t>Core ML 2</a:t>
            </a:r>
          </a:p>
        </p:txBody>
      </p:sp>
      <p:sp>
        <p:nvSpPr>
          <p:cNvPr id="4" name="Rectangle 3">
            <a:extLst>
              <a:ext uri="{FF2B5EF4-FFF2-40B4-BE49-F238E27FC236}">
                <a16:creationId xmlns:a16="http://schemas.microsoft.com/office/drawing/2014/main" id="{6CF62394-A808-444E-89AA-7558B1292672}"/>
              </a:ext>
            </a:extLst>
          </p:cNvPr>
          <p:cNvSpPr/>
          <p:nvPr/>
        </p:nvSpPr>
        <p:spPr>
          <a:xfrm>
            <a:off x="457199" y="1203599"/>
            <a:ext cx="6507575"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our own models</a:t>
            </a:r>
          </a:p>
        </p:txBody>
      </p:sp>
      <p:sp>
        <p:nvSpPr>
          <p:cNvPr id="5" name="Rectangle 4">
            <a:extLst>
              <a:ext uri="{FF2B5EF4-FFF2-40B4-BE49-F238E27FC236}">
                <a16:creationId xmlns:a16="http://schemas.microsoft.com/office/drawing/2014/main" id="{8F0C580D-F613-FC43-9B65-37ECB7BFDBE8}"/>
              </a:ext>
            </a:extLst>
          </p:cNvPr>
          <p:cNvSpPr/>
          <p:nvPr/>
        </p:nvSpPr>
        <p:spPr>
          <a:xfrm>
            <a:off x="451033" y="2571750"/>
            <a:ext cx="6513741"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Done on a Mac</a:t>
            </a:r>
          </a:p>
        </p:txBody>
      </p:sp>
      <p:sp>
        <p:nvSpPr>
          <p:cNvPr id="6" name="Rectangle 5">
            <a:extLst>
              <a:ext uri="{FF2B5EF4-FFF2-40B4-BE49-F238E27FC236}">
                <a16:creationId xmlns:a16="http://schemas.microsoft.com/office/drawing/2014/main" id="{7198547F-D949-E841-AA39-6A50CF12B1A6}"/>
              </a:ext>
            </a:extLst>
          </p:cNvPr>
          <p:cNvSpPr/>
          <p:nvPr/>
        </p:nvSpPr>
        <p:spPr>
          <a:xfrm>
            <a:off x="457200" y="3291830"/>
            <a:ext cx="6507574"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Faster than previous versions</a:t>
            </a:r>
          </a:p>
        </p:txBody>
      </p:sp>
      <p:sp>
        <p:nvSpPr>
          <p:cNvPr id="7" name="Rectangle 6">
            <a:extLst>
              <a:ext uri="{FF2B5EF4-FFF2-40B4-BE49-F238E27FC236}">
                <a16:creationId xmlns:a16="http://schemas.microsoft.com/office/drawing/2014/main" id="{0530DD04-6CB8-1E42-B4E4-79088C7213AD}"/>
              </a:ext>
            </a:extLst>
          </p:cNvPr>
          <p:cNvSpPr/>
          <p:nvPr/>
        </p:nvSpPr>
        <p:spPr>
          <a:xfrm>
            <a:off x="451033" y="1858858"/>
            <a:ext cx="2016224"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Image Classification</a:t>
            </a:r>
          </a:p>
        </p:txBody>
      </p:sp>
      <p:sp>
        <p:nvSpPr>
          <p:cNvPr id="8" name="Rectangle 7">
            <a:extLst>
              <a:ext uri="{FF2B5EF4-FFF2-40B4-BE49-F238E27FC236}">
                <a16:creationId xmlns:a16="http://schemas.microsoft.com/office/drawing/2014/main" id="{C2ACC2BD-00F4-FB47-9151-4800055459DA}"/>
              </a:ext>
            </a:extLst>
          </p:cNvPr>
          <p:cNvSpPr/>
          <p:nvPr/>
        </p:nvSpPr>
        <p:spPr>
          <a:xfrm>
            <a:off x="2699792" y="1858858"/>
            <a:ext cx="2016224"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Natural Language Recognition</a:t>
            </a:r>
          </a:p>
        </p:txBody>
      </p:sp>
      <p:sp>
        <p:nvSpPr>
          <p:cNvPr id="9" name="Rectangle 8">
            <a:extLst>
              <a:ext uri="{FF2B5EF4-FFF2-40B4-BE49-F238E27FC236}">
                <a16:creationId xmlns:a16="http://schemas.microsoft.com/office/drawing/2014/main" id="{F0CFF983-E317-AB4C-BDD9-D354F750F8B8}"/>
              </a:ext>
            </a:extLst>
          </p:cNvPr>
          <p:cNvSpPr/>
          <p:nvPr/>
        </p:nvSpPr>
        <p:spPr>
          <a:xfrm>
            <a:off x="4948551" y="1858858"/>
            <a:ext cx="2016224"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Numerical Relationships</a:t>
            </a:r>
          </a:p>
        </p:txBody>
      </p:sp>
    </p:spTree>
    <p:extLst>
      <p:ext uri="{BB962C8B-B14F-4D97-AF65-F5344CB8AC3E}">
        <p14:creationId xmlns:p14="http://schemas.microsoft.com/office/powerpoint/2010/main" val="61575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AB54-0C0D-EA45-97D2-7D2C996C34A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86E6AC-879E-C747-85B8-79E8409356FE}"/>
              </a:ext>
            </a:extLst>
          </p:cNvPr>
          <p:cNvSpPr>
            <a:spLocks noGrp="1"/>
          </p:cNvSpPr>
          <p:nvPr>
            <p:ph idx="1"/>
          </p:nvPr>
        </p:nvSpPr>
        <p:spPr>
          <a:xfrm>
            <a:off x="628650" y="1369219"/>
            <a:ext cx="6152198" cy="3263504"/>
          </a:xfrm>
        </p:spPr>
        <p:txBody>
          <a:bodyPr/>
          <a:lstStyle/>
          <a:p>
            <a:r>
              <a:rPr lang="en-US" dirty="0"/>
              <a:t>Demo – Creating a client side ML application</a:t>
            </a:r>
          </a:p>
        </p:txBody>
      </p:sp>
      <p:pic>
        <p:nvPicPr>
          <p:cNvPr id="4" name="Picture 3">
            <a:extLst>
              <a:ext uri="{FF2B5EF4-FFF2-40B4-BE49-F238E27FC236}">
                <a16:creationId xmlns:a16="http://schemas.microsoft.com/office/drawing/2014/main" id="{9EC6FEDC-EC7E-A348-B12A-150578F3A2C0}"/>
              </a:ext>
            </a:extLst>
          </p:cNvPr>
          <p:cNvPicPr>
            <a:picLocks noChangeAspect="1"/>
          </p:cNvPicPr>
          <p:nvPr/>
        </p:nvPicPr>
        <p:blipFill>
          <a:blip r:embed="rId2"/>
          <a:stretch>
            <a:fillRect/>
          </a:stretch>
        </p:blipFill>
        <p:spPr>
          <a:xfrm>
            <a:off x="6842999" y="1369219"/>
            <a:ext cx="1509474" cy="1509474"/>
          </a:xfrm>
          <a:prstGeom prst="rect">
            <a:avLst/>
          </a:prstGeom>
        </p:spPr>
      </p:pic>
    </p:spTree>
    <p:extLst>
      <p:ext uri="{BB962C8B-B14F-4D97-AF65-F5344CB8AC3E}">
        <p14:creationId xmlns:p14="http://schemas.microsoft.com/office/powerpoint/2010/main" val="1090271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42911-9AEE-442B-A8F7-40CD48F2467E}"/>
              </a:ext>
            </a:extLst>
          </p:cNvPr>
          <p:cNvSpPr>
            <a:spLocks noGrp="1"/>
          </p:cNvSpPr>
          <p:nvPr>
            <p:ph idx="1"/>
          </p:nvPr>
        </p:nvSpPr>
        <p:spPr>
          <a:xfrm>
            <a:off x="457200" y="1121494"/>
            <a:ext cx="8229600" cy="3394472"/>
          </a:xfrm>
        </p:spPr>
        <p:txBody>
          <a:bodyPr vert="horz" wrap="square" lIns="68580" tIns="34290" rIns="68580" bIns="34290" numCol="1" rtlCol="0" anchor="t" anchorCtr="0" compatLnSpc="1">
            <a:prstTxWarp prst="textNoShape">
              <a:avLst/>
            </a:prstTxWarp>
            <a:noAutofit/>
          </a:bodyPr>
          <a:lstStyle/>
          <a:p>
            <a:pPr marL="0" indent="0">
              <a:buNone/>
            </a:pPr>
            <a:r>
              <a:rPr lang="en-US" sz="2000" dirty="0"/>
              <a:t>AI will begin to step more into corporate functions.</a:t>
            </a:r>
          </a:p>
          <a:p>
            <a:pPr>
              <a:spcBef>
                <a:spcPts val="1650"/>
              </a:spcBef>
              <a:buSzPct val="114999"/>
            </a:pPr>
            <a:r>
              <a:rPr lang="en-US" sz="2000" dirty="0">
                <a:latin typeface="+mj-lt"/>
              </a:rPr>
              <a:t>Sales</a:t>
            </a:r>
            <a:r>
              <a:rPr lang="en-US" sz="2000" dirty="0"/>
              <a:t> – generating leads, finding quality customers.</a:t>
            </a:r>
          </a:p>
          <a:p>
            <a:pPr>
              <a:spcBef>
                <a:spcPts val="1275"/>
              </a:spcBef>
              <a:buSzPct val="114999"/>
            </a:pPr>
            <a:r>
              <a:rPr lang="en-US" sz="2000" dirty="0">
                <a:latin typeface="+mj-lt"/>
              </a:rPr>
              <a:t>Strategic Planning</a:t>
            </a:r>
            <a:r>
              <a:rPr lang="en-US" sz="2000" dirty="0"/>
              <a:t> – market analysis for strategy planning.</a:t>
            </a:r>
          </a:p>
          <a:p>
            <a:pPr>
              <a:spcBef>
                <a:spcPts val="1275"/>
              </a:spcBef>
              <a:buSzPct val="114999"/>
            </a:pPr>
            <a:r>
              <a:rPr lang="en-US" sz="2000" dirty="0">
                <a:latin typeface="+mj-lt"/>
              </a:rPr>
              <a:t>Corporate Development</a:t>
            </a:r>
            <a:r>
              <a:rPr lang="en-US" sz="2000" dirty="0"/>
              <a:t> – automating corporate processes.</a:t>
            </a:r>
          </a:p>
          <a:p>
            <a:pPr>
              <a:spcBef>
                <a:spcPts val="1275"/>
              </a:spcBef>
              <a:buSzPct val="114999"/>
            </a:pPr>
            <a:r>
              <a:rPr lang="en-US" sz="2000" dirty="0">
                <a:latin typeface="+mj-lt"/>
              </a:rPr>
              <a:t>Human Resources</a:t>
            </a:r>
            <a:r>
              <a:rPr lang="en-US" sz="2000" dirty="0"/>
              <a:t> – recruiting, answering HR questions, personalized learning experiences.</a:t>
            </a:r>
          </a:p>
          <a:p>
            <a:pPr>
              <a:spcBef>
                <a:spcPts val="1275"/>
              </a:spcBef>
              <a:buSzPct val="114999"/>
            </a:pPr>
            <a:r>
              <a:rPr lang="en-US" sz="2000" dirty="0">
                <a:latin typeface="+mj-lt"/>
              </a:rPr>
              <a:t>Logistics</a:t>
            </a:r>
            <a:r>
              <a:rPr lang="en-US" sz="2000" dirty="0"/>
              <a:t> – distribution center automation.</a:t>
            </a:r>
          </a:p>
          <a:p>
            <a:pPr>
              <a:spcBef>
                <a:spcPts val="1275"/>
              </a:spcBef>
              <a:buSzPct val="114999"/>
            </a:pPr>
            <a:r>
              <a:rPr lang="en-US" sz="2000" dirty="0"/>
              <a:t>Development – Refactoring, dare I say it writing apps…</a:t>
            </a:r>
          </a:p>
        </p:txBody>
      </p:sp>
      <p:sp>
        <p:nvSpPr>
          <p:cNvPr id="3" name="Title 2">
            <a:extLst>
              <a:ext uri="{FF2B5EF4-FFF2-40B4-BE49-F238E27FC236}">
                <a16:creationId xmlns:a16="http://schemas.microsoft.com/office/drawing/2014/main" id="{AEA59CCA-436C-414D-B41C-383A4540F90F}"/>
              </a:ext>
            </a:extLst>
          </p:cNvPr>
          <p:cNvSpPr>
            <a:spLocks noGrp="1"/>
          </p:cNvSpPr>
          <p:nvPr>
            <p:ph type="title"/>
          </p:nvPr>
        </p:nvSpPr>
        <p:spPr/>
        <p:txBody>
          <a:bodyPr/>
          <a:lstStyle/>
          <a:p>
            <a:r>
              <a:rPr lang="en-US"/>
              <a:t>What does the future hold?</a:t>
            </a:r>
          </a:p>
        </p:txBody>
      </p:sp>
    </p:spTree>
    <p:extLst>
      <p:ext uri="{BB962C8B-B14F-4D97-AF65-F5344CB8AC3E}">
        <p14:creationId xmlns:p14="http://schemas.microsoft.com/office/powerpoint/2010/main" val="446553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97D1-F99F-4A49-888F-2053F2279C43}"/>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749732D1-52F5-5148-B77F-DCC599887110}"/>
              </a:ext>
            </a:extLst>
          </p:cNvPr>
          <p:cNvSpPr>
            <a:spLocks noGrp="1"/>
          </p:cNvSpPr>
          <p:nvPr>
            <p:ph idx="1"/>
          </p:nvPr>
        </p:nvSpPr>
        <p:spPr/>
        <p:txBody>
          <a:bodyPr/>
          <a:lstStyle/>
          <a:p>
            <a:r>
              <a:rPr lang="en-US" sz="2400" dirty="0"/>
              <a:t>Use server side technologies when</a:t>
            </a:r>
          </a:p>
          <a:p>
            <a:pPr lvl="1"/>
            <a:r>
              <a:rPr lang="en-US" sz="2400" dirty="0"/>
              <a:t>Creating Models</a:t>
            </a:r>
          </a:p>
          <a:p>
            <a:pPr lvl="1"/>
            <a:r>
              <a:rPr lang="en-US" sz="2400" dirty="0"/>
              <a:t>Reinforcement learning</a:t>
            </a:r>
          </a:p>
          <a:p>
            <a:pPr lvl="1"/>
            <a:r>
              <a:rPr lang="en-US" sz="2400" dirty="0"/>
              <a:t>Need lots of data or CPU power</a:t>
            </a:r>
          </a:p>
          <a:p>
            <a:r>
              <a:rPr lang="en-US" sz="2400" dirty="0"/>
              <a:t>Use client side technologies when</a:t>
            </a:r>
          </a:p>
          <a:p>
            <a:pPr lvl="1"/>
            <a:r>
              <a:rPr lang="en-US" sz="2400" dirty="0"/>
              <a:t>Need to work offline</a:t>
            </a:r>
          </a:p>
          <a:p>
            <a:pPr lvl="1"/>
            <a:r>
              <a:rPr lang="en-US" sz="2400" dirty="0"/>
              <a:t>Too much data to send to the server</a:t>
            </a:r>
          </a:p>
          <a:p>
            <a:pPr lvl="1"/>
            <a:r>
              <a:rPr lang="en-US" sz="2400" dirty="0"/>
              <a:t>Stable models and moderate CPU needs</a:t>
            </a:r>
          </a:p>
        </p:txBody>
      </p:sp>
    </p:spTree>
    <p:extLst>
      <p:ext uri="{BB962C8B-B14F-4D97-AF65-F5344CB8AC3E}">
        <p14:creationId xmlns:p14="http://schemas.microsoft.com/office/powerpoint/2010/main" val="2632828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3D7B68-86D3-2443-A3D3-75D5B3BCC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60" r="3782"/>
          <a:stretch/>
        </p:blipFill>
        <p:spPr>
          <a:xfrm>
            <a:off x="5513088" y="867966"/>
            <a:ext cx="3630912" cy="3423587"/>
          </a:xfrm>
          <a:prstGeom prst="rect">
            <a:avLst/>
          </a:prstGeom>
        </p:spPr>
      </p:pic>
      <p:sp>
        <p:nvSpPr>
          <p:cNvPr id="8" name="Rectangle 7">
            <a:extLst>
              <a:ext uri="{FF2B5EF4-FFF2-40B4-BE49-F238E27FC236}">
                <a16:creationId xmlns:a16="http://schemas.microsoft.com/office/drawing/2014/main" id="{DB25566C-D4F3-EE43-913B-3CCE6998034A}"/>
              </a:ext>
            </a:extLst>
          </p:cNvPr>
          <p:cNvSpPr/>
          <p:nvPr/>
        </p:nvSpPr>
        <p:spPr>
          <a:xfrm>
            <a:off x="3471862" y="0"/>
            <a:ext cx="5047060" cy="4573253"/>
          </a:xfrm>
          <a:prstGeom prst="rect">
            <a:avLst/>
          </a:prstGeom>
          <a:gradFill flip="none" rotWithShape="1">
            <a:gsLst>
              <a:gs pos="55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99B557A-9E70-4733-A92A-5BB9ACFEF909}"/>
              </a:ext>
            </a:extLst>
          </p:cNvPr>
          <p:cNvSpPr>
            <a:spLocks noGrp="1"/>
          </p:cNvSpPr>
          <p:nvPr>
            <p:ph idx="1"/>
          </p:nvPr>
        </p:nvSpPr>
        <p:spPr>
          <a:xfrm>
            <a:off x="324116" y="867966"/>
            <a:ext cx="6137407" cy="3423587"/>
          </a:xfrm>
        </p:spPr>
        <p:txBody>
          <a:bodyPr vert="horz" wrap="square" lIns="68580" tIns="34290" rIns="68580" bIns="34290" numCol="1" rtlCol="0" anchor="t" anchorCtr="0" compatLnSpc="1">
            <a:prstTxWarp prst="textNoShape">
              <a:avLst/>
            </a:prstTxWarp>
            <a:noAutofit/>
          </a:bodyPr>
          <a:lstStyle/>
          <a:p>
            <a:pPr marL="0" indent="0">
              <a:buNone/>
            </a:pPr>
            <a:r>
              <a:rPr lang="en-US" sz="1800" i="1" dirty="0"/>
              <a:t>“Three generations ago, many a tinkerer struck it rich by taking a tool and making an electric version. Take a manual pump; electrify it. Find a hand-wringer washer; electrify it. The entrepreneurs didn’t need to generate the electricity; they bought it from the grid and used it to automate the previously manual. Now everything that we formerly electrified we will </a:t>
            </a:r>
            <a:r>
              <a:rPr lang="en-US" sz="1800" i="1" dirty="0" err="1"/>
              <a:t>cognify</a:t>
            </a:r>
            <a:r>
              <a:rPr lang="en-US" sz="1800" i="1" dirty="0"/>
              <a:t>. </a:t>
            </a:r>
            <a:r>
              <a:rPr lang="en-US" sz="1800" b="1" i="1" dirty="0">
                <a:solidFill>
                  <a:schemeClr val="tx2"/>
                </a:solidFill>
              </a:rPr>
              <a:t>There is almost nothing we can think of that cannot be made new, different, or more valuable by infusing it with some extra IQ.</a:t>
            </a:r>
            <a:r>
              <a:rPr lang="en-US" sz="1800" i="1" dirty="0"/>
              <a:t>”</a:t>
            </a:r>
          </a:p>
          <a:p>
            <a:pPr marL="0" indent="0">
              <a:buSzPct val="114999"/>
              <a:buNone/>
            </a:pPr>
            <a:br>
              <a:rPr lang="en-US" sz="1800" dirty="0"/>
            </a:br>
            <a:r>
              <a:rPr lang="en-US" sz="1800" dirty="0"/>
              <a:t>-Kevin Kelly, Founding exec. editor of Wired Magazine</a:t>
            </a:r>
          </a:p>
        </p:txBody>
      </p:sp>
      <p:sp>
        <p:nvSpPr>
          <p:cNvPr id="3" name="Title 2">
            <a:extLst>
              <a:ext uri="{FF2B5EF4-FFF2-40B4-BE49-F238E27FC236}">
                <a16:creationId xmlns:a16="http://schemas.microsoft.com/office/drawing/2014/main" id="{6583B347-F48A-4480-83DF-D3E7CA7E4FE2}"/>
              </a:ext>
            </a:extLst>
          </p:cNvPr>
          <p:cNvSpPr>
            <a:spLocks noGrp="1"/>
          </p:cNvSpPr>
          <p:nvPr>
            <p:ph type="title"/>
          </p:nvPr>
        </p:nvSpPr>
        <p:spPr/>
        <p:txBody>
          <a:bodyPr/>
          <a:lstStyle/>
          <a:p>
            <a:r>
              <a:rPr lang="en-US"/>
              <a:t>Closing thought</a:t>
            </a:r>
          </a:p>
        </p:txBody>
      </p:sp>
    </p:spTree>
    <p:extLst>
      <p:ext uri="{BB962C8B-B14F-4D97-AF65-F5344CB8AC3E}">
        <p14:creationId xmlns:p14="http://schemas.microsoft.com/office/powerpoint/2010/main" val="6446535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
        <p:nvSpPr>
          <p:cNvPr id="4" name="Content Placeholder 2">
            <a:extLst>
              <a:ext uri="{FF2B5EF4-FFF2-40B4-BE49-F238E27FC236}">
                <a16:creationId xmlns:a16="http://schemas.microsoft.com/office/drawing/2014/main" id="{0A7EECEF-7C56-E443-BF05-200CC99FC5E3}"/>
              </a:ext>
            </a:extLst>
          </p:cNvPr>
          <p:cNvSpPr txBox="1">
            <a:spLocks/>
          </p:cNvSpPr>
          <p:nvPr/>
        </p:nvSpPr>
        <p:spPr bwMode="auto">
          <a:xfrm>
            <a:off x="457200" y="2211710"/>
            <a:ext cx="8229600" cy="85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72" charse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extLst>
      <p:ext uri="{BB962C8B-B14F-4D97-AF65-F5344CB8AC3E}">
        <p14:creationId xmlns:p14="http://schemas.microsoft.com/office/powerpoint/2010/main" val="40808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116" y="897739"/>
            <a:ext cx="8572500" cy="3608134"/>
          </a:xfrm>
        </p:spPr>
        <p:txBody>
          <a:bodyPr>
            <a:normAutofit fontScale="92500" lnSpcReduction="20000"/>
          </a:bodyPr>
          <a:lstStyle/>
          <a:p>
            <a:pPr marL="0" indent="0">
              <a:buNone/>
            </a:pPr>
            <a:r>
              <a:rPr lang="en-US" sz="3000" i="1" dirty="0"/>
              <a:t>“The </a:t>
            </a:r>
            <a:r>
              <a:rPr lang="en-US" sz="3000" i="1" dirty="0">
                <a:solidFill>
                  <a:schemeClr val="tx2"/>
                </a:solidFill>
              </a:rPr>
              <a:t>theory</a:t>
            </a:r>
            <a:r>
              <a:rPr lang="en-US" sz="3000" i="1" dirty="0"/>
              <a:t> and </a:t>
            </a:r>
            <a:r>
              <a:rPr lang="en-US" sz="3000" i="1" dirty="0">
                <a:solidFill>
                  <a:schemeClr val="tx2"/>
                </a:solidFill>
              </a:rPr>
              <a:t>development</a:t>
            </a:r>
            <a:r>
              <a:rPr lang="en-US" sz="3000" i="1" dirty="0"/>
              <a:t> </a:t>
            </a:r>
            <a:r>
              <a:rPr lang="en-US" sz="3000" i="1" dirty="0">
                <a:solidFill>
                  <a:schemeClr val="tx2"/>
                </a:solidFill>
              </a:rPr>
              <a:t>of computer systems </a:t>
            </a:r>
            <a:r>
              <a:rPr lang="en-US" sz="3000" i="1" dirty="0"/>
              <a:t>able to perform tasks normally </a:t>
            </a:r>
            <a:r>
              <a:rPr lang="en-US" sz="3000" i="1" dirty="0">
                <a:solidFill>
                  <a:schemeClr val="tx2"/>
                </a:solidFill>
              </a:rPr>
              <a:t>requiring human intelligence</a:t>
            </a:r>
            <a:r>
              <a:rPr lang="en-US" sz="3000" i="1" dirty="0"/>
              <a:t>, such as visual perception, speech recognition, decision-making, and translation between languages</a:t>
            </a:r>
            <a:r>
              <a:rPr lang="en-US" sz="2700" i="1" dirty="0"/>
              <a:t>.” </a:t>
            </a:r>
            <a:r>
              <a:rPr lang="en-US" sz="1500" i="1" dirty="0"/>
              <a:t>- </a:t>
            </a:r>
            <a:r>
              <a:rPr lang="en-US" sz="1500" dirty="0"/>
              <a:t>Oxford</a:t>
            </a:r>
            <a:r>
              <a:rPr lang="en-US" sz="1500" i="1" dirty="0"/>
              <a:t> Dictionary</a:t>
            </a:r>
          </a:p>
          <a:p>
            <a:pPr marL="0" indent="0">
              <a:buNone/>
            </a:pPr>
            <a:br>
              <a:rPr lang="en-US" dirty="0"/>
            </a:br>
            <a:endParaRPr lang="en-US" dirty="0"/>
          </a:p>
          <a:p>
            <a:pPr marL="0" indent="0">
              <a:buNone/>
            </a:pPr>
            <a:r>
              <a:rPr lang="en-US" sz="2925" dirty="0">
                <a:latin typeface="+mj-lt"/>
              </a:rPr>
              <a:t>Machine learning  is the part of AI that deals with programs that can self improve or “learn”.</a:t>
            </a:r>
          </a:p>
        </p:txBody>
      </p:sp>
      <p:sp>
        <p:nvSpPr>
          <p:cNvPr id="3" name="Title 2"/>
          <p:cNvSpPr>
            <a:spLocks noGrp="1"/>
          </p:cNvSpPr>
          <p:nvPr>
            <p:ph type="title"/>
          </p:nvPr>
        </p:nvSpPr>
        <p:spPr>
          <a:xfrm>
            <a:off x="324116" y="140542"/>
            <a:ext cx="7886700" cy="994172"/>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289875" y="3364714"/>
            <a:ext cx="85689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377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the Current Resurgence in AI?</a:t>
            </a:r>
          </a:p>
        </p:txBody>
      </p:sp>
      <p:pic>
        <p:nvPicPr>
          <p:cNvPr id="5" name="Picture 4">
            <a:extLst>
              <a:ext uri="{FF2B5EF4-FFF2-40B4-BE49-F238E27FC236}">
                <a16:creationId xmlns:a16="http://schemas.microsoft.com/office/drawing/2014/main" id="{BFBF02E1-4762-A64F-9D52-0B2D8964A4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06" t="8334" r="15185" b="34375"/>
          <a:stretch/>
        </p:blipFill>
        <p:spPr>
          <a:xfrm>
            <a:off x="5843993" y="1353578"/>
            <a:ext cx="2779103" cy="2267815"/>
          </a:xfrm>
          <a:prstGeom prst="rect">
            <a:avLst/>
          </a:prstGeom>
        </p:spPr>
      </p:pic>
      <p:sp>
        <p:nvSpPr>
          <p:cNvPr id="6" name="Rectangle 5">
            <a:extLst>
              <a:ext uri="{FF2B5EF4-FFF2-40B4-BE49-F238E27FC236}">
                <a16:creationId xmlns:a16="http://schemas.microsoft.com/office/drawing/2014/main" id="{8FBBBB4E-D022-0C48-884F-9A92FF3C3633}"/>
              </a:ext>
            </a:extLst>
          </p:cNvPr>
          <p:cNvSpPr/>
          <p:nvPr/>
        </p:nvSpPr>
        <p:spPr>
          <a:xfrm>
            <a:off x="304800" y="1268016"/>
            <a:ext cx="5539193" cy="6747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Advances in Algorithms - Layered deep neural networks</a:t>
            </a:r>
          </a:p>
        </p:txBody>
      </p:sp>
      <p:sp>
        <p:nvSpPr>
          <p:cNvPr id="7" name="Rectangle 6">
            <a:extLst>
              <a:ext uri="{FF2B5EF4-FFF2-40B4-BE49-F238E27FC236}">
                <a16:creationId xmlns:a16="http://schemas.microsoft.com/office/drawing/2014/main" id="{9A1C1037-7EB0-3146-BB45-582E415DBBB6}"/>
              </a:ext>
            </a:extLst>
          </p:cNvPr>
          <p:cNvSpPr/>
          <p:nvPr/>
        </p:nvSpPr>
        <p:spPr>
          <a:xfrm>
            <a:off x="304800" y="2064274"/>
            <a:ext cx="5539193" cy="62897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Exponential growth in availability of digital data - Big Data, Cloud storage</a:t>
            </a:r>
          </a:p>
        </p:txBody>
      </p:sp>
      <p:sp>
        <p:nvSpPr>
          <p:cNvPr id="8" name="Rectangle 7">
            <a:extLst>
              <a:ext uri="{FF2B5EF4-FFF2-40B4-BE49-F238E27FC236}">
                <a16:creationId xmlns:a16="http://schemas.microsoft.com/office/drawing/2014/main" id="{5707E706-B6A1-B14A-A0E6-F011E693BE3A}"/>
              </a:ext>
            </a:extLst>
          </p:cNvPr>
          <p:cNvSpPr/>
          <p:nvPr/>
        </p:nvSpPr>
        <p:spPr>
          <a:xfrm>
            <a:off x="304799" y="2842834"/>
            <a:ext cx="5539193" cy="6289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Availability of massive amounts of on demand processing power - Cloud computing, Custom processor types</a:t>
            </a:r>
          </a:p>
        </p:txBody>
      </p:sp>
    </p:spTree>
    <p:extLst>
      <p:ext uri="{BB962C8B-B14F-4D97-AF65-F5344CB8AC3E}">
        <p14:creationId xmlns:p14="http://schemas.microsoft.com/office/powerpoint/2010/main" val="1810631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6203032" cy="3394472"/>
          </a:xfrm>
        </p:spPr>
        <p:txBody>
          <a:bodyPr vert="horz" wrap="square" lIns="68580" tIns="34290" rIns="68580" bIns="34290" numCol="1" rtlCol="0" anchor="t" anchorCtr="0" compatLnSpc="1">
            <a:prstTxWarp prst="textNoShape">
              <a:avLst/>
            </a:prstTxWarp>
            <a:noAutofit/>
          </a:bodyPr>
          <a:lstStyle/>
          <a:p>
            <a:r>
              <a:rPr lang="en-US" sz="2700" dirty="0"/>
              <a:t>Require huge amounts of clean, accurate &amp; contextual data</a:t>
            </a:r>
          </a:p>
          <a:p>
            <a:r>
              <a:rPr lang="en-US" sz="2700" dirty="0"/>
              <a:t>Tend to be task specific </a:t>
            </a:r>
          </a:p>
          <a:p>
            <a:r>
              <a:rPr lang="en-US" sz="2700" dirty="0"/>
              <a:t>Require lots of domain specific knowledge</a:t>
            </a:r>
          </a:p>
          <a:p>
            <a:r>
              <a:rPr lang="en-US" sz="2700" dirty="0"/>
              <a:t>Cannot handle nuance &amp; causation  </a:t>
            </a:r>
          </a:p>
          <a:p>
            <a:r>
              <a:rPr lang="en-US" sz="27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6156176" y="1200151"/>
            <a:ext cx="2904627" cy="2428994"/>
          </a:xfrm>
          <a:prstGeom prst="rect">
            <a:avLst/>
          </a:prstGeom>
        </p:spPr>
      </p:pic>
    </p:spTree>
    <p:extLst>
      <p:ext uri="{BB962C8B-B14F-4D97-AF65-F5344CB8AC3E}">
        <p14:creationId xmlns:p14="http://schemas.microsoft.com/office/powerpoint/2010/main" val="2588351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D995-3F52-1740-93F4-5B37E629266A}"/>
              </a:ext>
            </a:extLst>
          </p:cNvPr>
          <p:cNvSpPr>
            <a:spLocks noGrp="1"/>
          </p:cNvSpPr>
          <p:nvPr>
            <p:ph type="title"/>
          </p:nvPr>
        </p:nvSpPr>
        <p:spPr/>
        <p:txBody>
          <a:bodyPr/>
          <a:lstStyle/>
          <a:p>
            <a:r>
              <a:rPr lang="en-US" dirty="0"/>
              <a:t>Productivity Paradox</a:t>
            </a:r>
          </a:p>
        </p:txBody>
      </p:sp>
      <p:sp>
        <p:nvSpPr>
          <p:cNvPr id="5" name="Rectangle 4">
            <a:extLst>
              <a:ext uri="{FF2B5EF4-FFF2-40B4-BE49-F238E27FC236}">
                <a16:creationId xmlns:a16="http://schemas.microsoft.com/office/drawing/2014/main" id="{4E128862-5239-D648-9D5F-A8CA31B732B5}"/>
              </a:ext>
            </a:extLst>
          </p:cNvPr>
          <p:cNvSpPr/>
          <p:nvPr/>
        </p:nvSpPr>
        <p:spPr>
          <a:xfrm>
            <a:off x="304800" y="1268017"/>
            <a:ext cx="4692968" cy="53893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 isn’t as impressive as we think</a:t>
            </a:r>
          </a:p>
        </p:txBody>
      </p:sp>
      <p:sp>
        <p:nvSpPr>
          <p:cNvPr id="6" name="Rectangle 5">
            <a:extLst>
              <a:ext uri="{FF2B5EF4-FFF2-40B4-BE49-F238E27FC236}">
                <a16:creationId xmlns:a16="http://schemas.microsoft.com/office/drawing/2014/main" id="{93918D76-B5AD-954F-873B-FFA709102AF3}"/>
              </a:ext>
            </a:extLst>
          </p:cNvPr>
          <p:cNvSpPr/>
          <p:nvPr/>
        </p:nvSpPr>
        <p:spPr>
          <a:xfrm>
            <a:off x="304800" y="2027202"/>
            <a:ext cx="4692968" cy="54454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are not measuring productivity correctly</a:t>
            </a:r>
          </a:p>
        </p:txBody>
      </p:sp>
      <p:sp>
        <p:nvSpPr>
          <p:cNvPr id="7" name="Rectangle 6">
            <a:extLst>
              <a:ext uri="{FF2B5EF4-FFF2-40B4-BE49-F238E27FC236}">
                <a16:creationId xmlns:a16="http://schemas.microsoft.com/office/drawing/2014/main" id="{95529E49-213F-0244-AB3E-8A330CDB1A1C}"/>
              </a:ext>
            </a:extLst>
          </p:cNvPr>
          <p:cNvSpPr/>
          <p:nvPr/>
        </p:nvSpPr>
        <p:spPr>
          <a:xfrm>
            <a:off x="304800" y="2792002"/>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haven’t figured out how to use the technologies</a:t>
            </a:r>
          </a:p>
        </p:txBody>
      </p:sp>
      <p:sp>
        <p:nvSpPr>
          <p:cNvPr id="8" name="Rectangle 7">
            <a:extLst>
              <a:ext uri="{FF2B5EF4-FFF2-40B4-BE49-F238E27FC236}">
                <a16:creationId xmlns:a16="http://schemas.microsoft.com/office/drawing/2014/main" id="{0BA8D3DD-026C-A442-A407-99ED4523D3CD}"/>
              </a:ext>
            </a:extLst>
          </p:cNvPr>
          <p:cNvSpPr/>
          <p:nvPr/>
        </p:nvSpPr>
        <p:spPr>
          <a:xfrm>
            <a:off x="304800" y="3556800"/>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It’s about competitive advantage</a:t>
            </a:r>
          </a:p>
        </p:txBody>
      </p:sp>
      <p:pic>
        <p:nvPicPr>
          <p:cNvPr id="10" name="Picture 9">
            <a:extLst>
              <a:ext uri="{FF2B5EF4-FFF2-40B4-BE49-F238E27FC236}">
                <a16:creationId xmlns:a16="http://schemas.microsoft.com/office/drawing/2014/main" id="{0C427D4F-CB05-884C-B9EE-0D9C0E95B48A}"/>
              </a:ext>
            </a:extLst>
          </p:cNvPr>
          <p:cNvPicPr>
            <a:picLocks noChangeAspect="1"/>
          </p:cNvPicPr>
          <p:nvPr/>
        </p:nvPicPr>
        <p:blipFill>
          <a:blip r:embed="rId3"/>
          <a:stretch>
            <a:fillRect/>
          </a:stretch>
        </p:blipFill>
        <p:spPr>
          <a:xfrm>
            <a:off x="5321618" y="1268663"/>
            <a:ext cx="3427095" cy="2758107"/>
          </a:xfrm>
          <a:prstGeom prst="rect">
            <a:avLst/>
          </a:prstGeom>
        </p:spPr>
      </p:pic>
    </p:spTree>
    <p:extLst>
      <p:ext uri="{BB962C8B-B14F-4D97-AF65-F5344CB8AC3E}">
        <p14:creationId xmlns:p14="http://schemas.microsoft.com/office/powerpoint/2010/main" val="143678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628650" y="126801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628650" y="1828364"/>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628650" y="2388712"/>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5886224" y="998097"/>
            <a:ext cx="3251200" cy="3251200"/>
          </a:xfrm>
          <a:prstGeom prst="rect">
            <a:avLst/>
          </a:prstGeom>
        </p:spPr>
      </p:pic>
    </p:spTree>
    <p:extLst>
      <p:ext uri="{BB962C8B-B14F-4D97-AF65-F5344CB8AC3E}">
        <p14:creationId xmlns:p14="http://schemas.microsoft.com/office/powerpoint/2010/main" val="328517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extLst/>
          </p:nvPr>
        </p:nvGraphicFramePr>
        <p:xfrm>
          <a:off x="375551" y="1103472"/>
          <a:ext cx="8572500" cy="3608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458628" y="994977"/>
            <a:ext cx="2518172" cy="1231108"/>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3402715" y="1234441"/>
            <a:ext cx="2518328" cy="970211"/>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3402715" y="3116820"/>
            <a:ext cx="2518328" cy="991644"/>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6349239" y="3116820"/>
            <a:ext cx="2518172" cy="817958"/>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6349239" y="1234441"/>
            <a:ext cx="2518172" cy="81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458629" y="3116820"/>
            <a:ext cx="2515889" cy="991644"/>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6705838" y="1234441"/>
            <a:ext cx="1928813" cy="817958"/>
          </a:xfrm>
          <a:prstGeom prst="rect">
            <a:avLst/>
          </a:prstGeom>
        </p:spPr>
      </p:pic>
    </p:spTree>
    <p:extLst>
      <p:ext uri="{BB962C8B-B14F-4D97-AF65-F5344CB8AC3E}">
        <p14:creationId xmlns:p14="http://schemas.microsoft.com/office/powerpoint/2010/main" val="2002749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9CB89F24715D4C80B5CC9C0874DC6F" ma:contentTypeVersion="2" ma:contentTypeDescription="Create a new document." ma:contentTypeScope="" ma:versionID="855f8be9abe8a6d5229efa8cf482a8d3">
  <xsd:schema xmlns:xsd="http://www.w3.org/2001/XMLSchema" xmlns:xs="http://www.w3.org/2001/XMLSchema" xmlns:p="http://schemas.microsoft.com/office/2006/metadata/properties" xmlns:ns2="b0aa1c58-5626-41c9-874b-ab0ef78bbeee" targetNamespace="http://schemas.microsoft.com/office/2006/metadata/properties" ma:root="true" ma:fieldsID="dd9def1e6a84ec27d93f733e608a7ca0" ns2:_="">
    <xsd:import namespace="b0aa1c58-5626-41c9-874b-ab0ef78bbe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a1c58-5626-41c9-874b-ab0ef78bbee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6B3BD-1130-4492-90C9-BCE5DB1014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a1c58-5626-41c9-874b-ab0ef78bbe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BCC14B-054D-4D7F-B3CB-E7840B2AF37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828A559-3148-4521-9928-591AED592F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12285</TotalTime>
  <Words>1370</Words>
  <Application>Microsoft Macintosh PowerPoint</Application>
  <PresentationFormat>On-screen Show (16:9)</PresentationFormat>
  <Paragraphs>236</Paragraphs>
  <Slides>36</Slides>
  <Notes>24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4" baseType="lpstr">
      <vt:lpstr>Arial</vt:lpstr>
      <vt:lpstr>Arial Bold</vt:lpstr>
      <vt:lpstr>Calibri</vt:lpstr>
      <vt:lpstr>Franklin Gothic Book</vt:lpstr>
      <vt:lpstr>Times New Roman</vt:lpstr>
      <vt:lpstr>Visual Studio Live! New York 2015</vt:lpstr>
      <vt:lpstr>Live! 360 2016</vt:lpstr>
      <vt:lpstr>Image</vt:lpstr>
      <vt:lpstr>PowerPoint Presentation</vt:lpstr>
      <vt:lpstr>Examples</vt:lpstr>
      <vt:lpstr>CIMON – IBM AI in space</vt:lpstr>
      <vt:lpstr>What is Artificial Intelligence?</vt:lpstr>
      <vt:lpstr>Why the Current Resurgence in AI?</vt:lpstr>
      <vt:lpstr>Challenges &amp; Weaknesses of AI</vt:lpstr>
      <vt:lpstr>Productivity Paradox</vt:lpstr>
      <vt:lpstr>Are these the same?</vt:lpstr>
      <vt:lpstr>What is it being used for?</vt:lpstr>
      <vt:lpstr>Key Terms</vt:lpstr>
      <vt:lpstr>Machine Learning vs Deep Learning</vt:lpstr>
      <vt:lpstr>How Models are Made</vt:lpstr>
      <vt:lpstr>Required ML Skills for Developers</vt:lpstr>
      <vt:lpstr>Prepare for Ambiguity</vt:lpstr>
      <vt:lpstr>Azure Cognitive Services</vt:lpstr>
      <vt:lpstr>PowerPoint Presentation</vt:lpstr>
      <vt:lpstr>Server Side Vs Client Side Machine Learning</vt:lpstr>
      <vt:lpstr>Machine Learning Frameworks</vt:lpstr>
      <vt:lpstr>Some Server Side Machine Learning Cloud Providers</vt:lpstr>
      <vt:lpstr>Not All ML Tools are Easy</vt:lpstr>
      <vt:lpstr>Azure Machine Learning</vt:lpstr>
      <vt:lpstr>Azure Bot Services</vt:lpstr>
      <vt:lpstr>Microsoft Cognitive Toolkit</vt:lpstr>
      <vt:lpstr>Process to Create model in AMLS</vt:lpstr>
      <vt:lpstr>PowerPoint Presentation</vt:lpstr>
      <vt:lpstr>TensorFlow</vt:lpstr>
      <vt:lpstr>PowerPoint Presentation</vt:lpstr>
      <vt:lpstr>Some Client Side Machine Learning Options</vt:lpstr>
      <vt:lpstr>Client Side ML Flow</vt:lpstr>
      <vt:lpstr>Core ML supported formats</vt:lpstr>
      <vt:lpstr>Core ML 2</vt:lpstr>
      <vt:lpstr>PowerPoint Presentation</vt:lpstr>
      <vt:lpstr>What does the future hold?</vt:lpstr>
      <vt:lpstr>General guidelines</vt:lpstr>
      <vt:lpstr>Closing thought</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Kevin E. Ford</cp:lastModifiedBy>
  <cp:revision>162</cp:revision>
  <dcterms:created xsi:type="dcterms:W3CDTF">2012-12-07T00:48:42Z</dcterms:created>
  <dcterms:modified xsi:type="dcterms:W3CDTF">2018-12-06T14:26:55Z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0x0101004A9CB89F24715D4C80B5CC9C0874DC6F</vt:lpwstr>
  </property>
</Properties>
</file>